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tags/tag1.xml" ContentType="application/vnd.openxmlformats-officedocument.presentationml.tags+xml"/>
  <Override PartName="/ppt/embeddings/Microsoft_Equation5.bin" ContentType="application/vnd.openxmlformats-officedocument.oleObject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embeddings/Microsoft_Equation13.bin" ContentType="application/vnd.openxmlformats-officedocument.oleObject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slideLayouts/slideLayout14.xml" ContentType="application/vnd.openxmlformats-officedocument.presentationml.slideLayout+xml"/>
  <Override PartName="/ppt/slides/slide70.xml" ContentType="application/vnd.openxmlformats-officedocument.presentationml.slide+xml"/>
  <Override PartName="/ppt/embeddings/Microsoft_Equation17.bin" ContentType="application/vnd.openxmlformats-officedocument.oleObject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tags/tag2.xml" ContentType="application/vnd.openxmlformats-officedocument.presentationml.tags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embeddings/Microsoft_Equation14.bin" ContentType="application/vnd.openxmlformats-officedocument.oleObject"/>
  <Override PartName="/docProps/core.xml" ContentType="application/vnd.openxmlformats-package.core-properties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embeddings/Microsoft_Equation3.bin" ContentType="application/vnd.openxmlformats-officedocument.oleObject"/>
  <Override PartName="/ppt/slideLayouts/slideLayout6.xml" ContentType="application/vnd.openxmlformats-officedocument.presentationml.slideLayout+xml"/>
  <Override PartName="/ppt/embeddings/Microsoft_Equation18.bin" ContentType="application/vnd.openxmlformats-officedocument.oleObject"/>
  <Override PartName="/ppt/slides/slide71.xml" ContentType="application/vnd.openxmlformats-officedocument.presentationml.slide+xml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embeddings/Microsoft_Equation11.bin" ContentType="application/vnd.openxmlformats-officedocument.oleObject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embeddings/Microsoft_Equation15.bin" ContentType="application/vnd.openxmlformats-officedocument.oleObject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embeddings/Microsoft_Equation4.bin" ContentType="application/vnd.openxmlformats-officedocument.oleObject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embeddings/Microsoft_Equation12.bin" ContentType="application/vnd.openxmlformats-officedocument.oleObject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Microsoft_Equation1.bin" ContentType="application/vnd.openxmlformats-officedocument.oleObject"/>
  <Override PartName="/ppt/slideLayouts/slideLayout13.xml" ContentType="application/vnd.openxmlformats-officedocument.presentationml.slideLayout+xml"/>
  <Override PartName="/ppt/embeddings/Microsoft_Equation16.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65" r:id="rId2"/>
    <p:sldId id="2211" r:id="rId3"/>
    <p:sldId id="2212" r:id="rId4"/>
    <p:sldId id="2298" r:id="rId5"/>
    <p:sldId id="2209" r:id="rId6"/>
    <p:sldId id="2213" r:id="rId7"/>
    <p:sldId id="2215" r:id="rId8"/>
    <p:sldId id="2216" r:id="rId9"/>
    <p:sldId id="2217" r:id="rId10"/>
    <p:sldId id="2218" r:id="rId11"/>
    <p:sldId id="2279" r:id="rId12"/>
    <p:sldId id="2219" r:id="rId13"/>
    <p:sldId id="2220" r:id="rId14"/>
    <p:sldId id="2264" r:id="rId15"/>
    <p:sldId id="2285" r:id="rId16"/>
    <p:sldId id="2286" r:id="rId17"/>
    <p:sldId id="2287" r:id="rId18"/>
    <p:sldId id="2289" r:id="rId19"/>
    <p:sldId id="2232" r:id="rId20"/>
    <p:sldId id="2235" r:id="rId21"/>
    <p:sldId id="2236" r:id="rId22"/>
    <p:sldId id="2240" r:id="rId23"/>
    <p:sldId id="2241" r:id="rId24"/>
    <p:sldId id="2251" r:id="rId25"/>
    <p:sldId id="2242" r:id="rId26"/>
    <p:sldId id="2291" r:id="rId27"/>
    <p:sldId id="2237" r:id="rId28"/>
    <p:sldId id="2239" r:id="rId29"/>
    <p:sldId id="2303" r:id="rId30"/>
    <p:sldId id="2254" r:id="rId31"/>
    <p:sldId id="2304" r:id="rId32"/>
    <p:sldId id="2253" r:id="rId33"/>
    <p:sldId id="2256" r:id="rId34"/>
    <p:sldId id="2255" r:id="rId35"/>
    <p:sldId id="2297" r:id="rId36"/>
    <p:sldId id="2222" r:id="rId37"/>
    <p:sldId id="2227" r:id="rId38"/>
    <p:sldId id="2223" r:id="rId39"/>
    <p:sldId id="2252" r:id="rId40"/>
    <p:sldId id="2246" r:id="rId41"/>
    <p:sldId id="2247" r:id="rId42"/>
    <p:sldId id="2299" r:id="rId43"/>
    <p:sldId id="2300" r:id="rId44"/>
    <p:sldId id="2301" r:id="rId45"/>
    <p:sldId id="2302" r:id="rId46"/>
    <p:sldId id="2248" r:id="rId47"/>
    <p:sldId id="2250" r:id="rId48"/>
    <p:sldId id="2249" r:id="rId49"/>
    <p:sldId id="2292" r:id="rId50"/>
    <p:sldId id="2293" r:id="rId51"/>
    <p:sldId id="2294" r:id="rId52"/>
    <p:sldId id="2281" r:id="rId53"/>
    <p:sldId id="2034" r:id="rId54"/>
    <p:sldId id="2276" r:id="rId55"/>
    <p:sldId id="2260" r:id="rId56"/>
    <p:sldId id="2262" r:id="rId57"/>
    <p:sldId id="2261" r:id="rId58"/>
    <p:sldId id="2263" r:id="rId59"/>
    <p:sldId id="2266" r:id="rId60"/>
    <p:sldId id="2268" r:id="rId61"/>
    <p:sldId id="2269" r:id="rId62"/>
    <p:sldId id="2274" r:id="rId63"/>
    <p:sldId id="2270" r:id="rId64"/>
    <p:sldId id="2272" r:id="rId65"/>
    <p:sldId id="2277" r:id="rId66"/>
    <p:sldId id="2295" r:id="rId67"/>
    <p:sldId id="2278" r:id="rId68"/>
    <p:sldId id="2290" r:id="rId69"/>
    <p:sldId id="2199" r:id="rId70"/>
    <p:sldId id="2296" r:id="rId71"/>
    <p:sldId id="2204" r:id="rId72"/>
    <p:sldId id="2200" r:id="rId73"/>
    <p:sldId id="1511" r:id="rId74"/>
    <p:sldId id="2243" r:id="rId75"/>
  </p:sldIdLst>
  <p:sldSz cx="9144000" cy="6858000" type="screen4x3"/>
  <p:notesSz cx="6781800" cy="985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umimoji="1"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umimoji="1"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umimoji="1"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umimoji="1"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showPr showNarration="1">
    <p:present/>
    <p:sldAll/>
    <p:penClr>
      <a:schemeClr val="tx1"/>
    </p:penClr>
  </p:showPr>
  <p:clrMru>
    <a:srgbClr val="F32BFF"/>
    <a:srgbClr val="F8FFD8"/>
    <a:srgbClr val="FF6699"/>
    <a:srgbClr val="FF0000"/>
    <a:srgbClr val="FFCC99"/>
    <a:srgbClr val="003399"/>
    <a:srgbClr val="336699"/>
    <a:srgbClr val="CCFF66"/>
    <a:srgbClr val="FFFF99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66" autoAdjust="0"/>
    <p:restoredTop sz="94660"/>
  </p:normalViewPr>
  <p:slideViewPr>
    <p:cSldViewPr snapToObjects="1">
      <p:cViewPr>
        <p:scale>
          <a:sx n="100" d="100"/>
          <a:sy n="100" d="100"/>
        </p:scale>
        <p:origin x="-824" y="-472"/>
      </p:cViewPr>
      <p:guideLst>
        <p:guide orient="horz" pos="1968"/>
        <p:guide pos="297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663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ict"/><Relationship Id="rId2" Type="http://schemas.openxmlformats.org/officeDocument/2006/relationships/image" Target="../media/image2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ict"/><Relationship Id="rId2" Type="http://schemas.openxmlformats.org/officeDocument/2006/relationships/image" Target="../media/image45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ict"/><Relationship Id="rId2" Type="http://schemas.openxmlformats.org/officeDocument/2006/relationships/image" Target="../media/image82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ict"/><Relationship Id="rId2" Type="http://schemas.openxmlformats.org/officeDocument/2006/relationships/image" Target="../media/image95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pict"/><Relationship Id="rId2" Type="http://schemas.openxmlformats.org/officeDocument/2006/relationships/image" Target="../media/image15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68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28" tIns="46914" rIns="93828" bIns="46914" numCol="1" anchor="t" anchorCtr="0" compatLnSpc="1">
            <a:prstTxWarp prst="textNoShape">
              <a:avLst/>
            </a:prstTxWarp>
          </a:bodyPr>
          <a:lstStyle>
            <a:lvl1pPr defTabSz="938213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368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28" tIns="46914" rIns="93828" bIns="46914" numCol="1" anchor="t" anchorCtr="0" compatLnSpc="1">
            <a:prstTxWarp prst="textNoShape">
              <a:avLst/>
            </a:prstTxWarp>
          </a:bodyPr>
          <a:lstStyle>
            <a:lvl1pPr algn="r" defTabSz="938213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E5AEA102-5148-BB40-8C13-47F8BE3487E1}" type="datetime1">
              <a:rPr lang="en-US"/>
              <a:pPr>
                <a:defRPr/>
              </a:pPr>
              <a:t>6/2/13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368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28" tIns="46914" rIns="93828" bIns="46914" numCol="1" anchor="b" anchorCtr="0" compatLnSpc="1">
            <a:prstTxWarp prst="textNoShape">
              <a:avLst/>
            </a:prstTxWarp>
          </a:bodyPr>
          <a:lstStyle>
            <a:lvl1pPr defTabSz="938213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363075"/>
            <a:ext cx="29368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28" tIns="46914" rIns="93828" bIns="46914" numCol="1" anchor="b" anchorCtr="0" compatLnSpc="1">
            <a:prstTxWarp prst="textNoShape">
              <a:avLst/>
            </a:prstTxWarp>
          </a:bodyPr>
          <a:lstStyle>
            <a:lvl1pPr algn="r" defTabSz="938213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590B30AA-2BB9-6047-B045-2302A1FFC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68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28" tIns="46914" rIns="93828" bIns="46914" numCol="1" anchor="t" anchorCtr="0" compatLnSpc="1">
            <a:prstTxWarp prst="textNoShape">
              <a:avLst/>
            </a:prstTxWarp>
          </a:bodyPr>
          <a:lstStyle>
            <a:lvl1pPr defTabSz="938213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28688" y="739775"/>
            <a:ext cx="4926012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681538"/>
            <a:ext cx="497522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28" tIns="46914" rIns="93828" bIns="469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44925" y="0"/>
            <a:ext cx="29368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28" tIns="46914" rIns="93828" bIns="46914" numCol="1" anchor="t" anchorCtr="0" compatLnSpc="1">
            <a:prstTxWarp prst="textNoShape">
              <a:avLst/>
            </a:prstTxWarp>
          </a:bodyPr>
          <a:lstStyle>
            <a:lvl1pPr algn="r" defTabSz="938213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4ACC832C-5BAB-3546-A64B-512629463D26}" type="datetime1">
              <a:rPr lang="en-US"/>
              <a:pPr>
                <a:defRPr/>
              </a:pPr>
              <a:t>5/31/13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3075"/>
            <a:ext cx="29368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28" tIns="46914" rIns="93828" bIns="46914" numCol="1" anchor="b" anchorCtr="0" compatLnSpc="1">
            <a:prstTxWarp prst="textNoShape">
              <a:avLst/>
            </a:prstTxWarp>
          </a:bodyPr>
          <a:lstStyle>
            <a:lvl1pPr defTabSz="938213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4925" y="9363075"/>
            <a:ext cx="29368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28" tIns="46914" rIns="93828" bIns="46914" numCol="1" anchor="b" anchorCtr="0" compatLnSpc="1">
            <a:prstTxWarp prst="textNoShape">
              <a:avLst/>
            </a:prstTxWarp>
          </a:bodyPr>
          <a:lstStyle>
            <a:lvl1pPr algn="r" defTabSz="938213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BCF34CF5-B807-C94B-A21F-D08891DA5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932C2-9287-D843-8697-14684839C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52400"/>
            <a:ext cx="2152650" cy="614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305550" cy="614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8C74B-7538-7D47-954E-682313D38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CA66A-085A-DA49-BA95-65640E379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904B8-AD77-5341-A55D-EF89C2133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4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4185138" cy="27432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724400" y="3886200"/>
            <a:ext cx="4191000" cy="26670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CB020-4094-4906-B55A-74E9330D52AC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6"/>
          </p:nvPr>
        </p:nvSpPr>
        <p:spPr>
          <a:xfrm>
            <a:off x="4712677" y="990600"/>
            <a:ext cx="4185138" cy="2743200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C9F68-F49B-5D4E-905C-059A66AA1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45E44-47C8-3F43-AA30-1437D8184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A4C50-CE48-AD44-A07C-98FE5E00F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B87F4-7FD2-0A49-A4DB-DA64466D6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336C1-0D22-F94A-965C-0A638951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D16D4-2885-6643-80A5-73A90C95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0E472-ED85-E64B-831D-30A2621B6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5B5C4-1B61-DD43-8DF7-9F34F36F3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gradFill rotWithShape="0">
            <a:gsLst>
              <a:gs pos="0">
                <a:srgbClr val="EBF5FF"/>
              </a:gs>
              <a:gs pos="100000">
                <a:srgbClr val="7F96F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2075" tIns="43200" rIns="92075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399"/>
            <a:ext cx="8610600" cy="54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1075" y="6610648"/>
            <a:ext cx="1905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420148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r>
              <a:rPr lang="en-US" smtClean="0"/>
              <a:t>Latsis symposium 2013</a:t>
            </a:r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38900"/>
            <a:ext cx="1905000" cy="37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E355D1-E8C7-FA4F-AFE3-DA5A60024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04800" y="6438900"/>
            <a:ext cx="8610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73050" y="6396335"/>
            <a:ext cx="31582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0" lang="en-US" sz="1200" dirty="0"/>
              <a:t>P. Sphicas</a:t>
            </a:r>
            <a:endParaRPr kumimoji="0" lang="en-US" sz="1200" dirty="0" smtClean="0"/>
          </a:p>
          <a:p>
            <a:pPr>
              <a:defRPr/>
            </a:pPr>
            <a:r>
              <a:rPr kumimoji="0" lang="en-US" sz="1200" baseline="0" dirty="0" smtClean="0"/>
              <a:t>New physics at the LHC: SUSY perspective</a:t>
            </a:r>
            <a:endParaRPr kumimoji="0"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Arial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Arial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Arial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Zapf Dingbats" charset="2"/>
        <a:buChar char="n"/>
        <a:defRPr kumimoji="1" sz="24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Zapf Dingbats" charset="2"/>
        <a:buChar char="u"/>
        <a:defRPr kumimoji="1" sz="2000" b="1">
          <a:solidFill>
            <a:srgbClr val="00339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65000"/>
        <a:buFont typeface="Zapf Dingbats" charset="2"/>
        <a:buChar char="l"/>
        <a:defRPr kumimoji="1" sz="2000" b="1">
          <a:solidFill>
            <a:srgbClr val="008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Zapf Dingbats" charset="2"/>
        <a:buChar char="è"/>
        <a:defRPr kumimoji="1" sz="2000" b="1">
          <a:solidFill>
            <a:schemeClr val="tx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buChar char="»"/>
        <a:defRPr kumimoji="1" sz="2000"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6" Type="http://schemas.openxmlformats.org/officeDocument/2006/relationships/oleObject" Target="../embeddings/Microsoft_Equation1.bin"/><Relationship Id="rId7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48.png"/><Relationship Id="rId7" Type="http://schemas.openxmlformats.org/officeDocument/2006/relationships/oleObject" Target="../embeddings/Microsoft_Equation4.bin"/><Relationship Id="rId8" Type="http://schemas.openxmlformats.org/officeDocument/2006/relationships/image" Target="../media/image4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oleObject" Target="../embeddings/Microsoft_Equation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oleObject" Target="../embeddings/Microsoft_Equation6.bin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1.bin"/><Relationship Id="rId12" Type="http://schemas.openxmlformats.org/officeDocument/2006/relationships/oleObject" Target="../embeddings/Microsoft_Equation12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3.png"/><Relationship Id="rId4" Type="http://schemas.openxmlformats.org/officeDocument/2006/relationships/image" Target="../media/image84.emf"/><Relationship Id="rId5" Type="http://schemas.openxmlformats.org/officeDocument/2006/relationships/image" Target="../media/image85.png"/><Relationship Id="rId6" Type="http://schemas.openxmlformats.org/officeDocument/2006/relationships/image" Target="../media/image79.emf"/><Relationship Id="rId7" Type="http://schemas.openxmlformats.org/officeDocument/2006/relationships/oleObject" Target="../embeddings/Microsoft_Equation7.bin"/><Relationship Id="rId8" Type="http://schemas.openxmlformats.org/officeDocument/2006/relationships/oleObject" Target="../embeddings/Microsoft_Equation8.bin"/><Relationship Id="rId9" Type="http://schemas.openxmlformats.org/officeDocument/2006/relationships/oleObject" Target="../embeddings/Microsoft_Equation9.bin"/><Relationship Id="rId10" Type="http://schemas.openxmlformats.org/officeDocument/2006/relationships/oleObject" Target="../embeddings/Microsoft_Equation1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oleObject" Target="../embeddings/Microsoft_Equation13.bin"/><Relationship Id="rId8" Type="http://schemas.openxmlformats.org/officeDocument/2006/relationships/oleObject" Target="../embeddings/Microsoft_Equation14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Microsoft_Equation15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oleObject" Target="../embeddings/Microsoft_Equation16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7.bin"/><Relationship Id="rId4" Type="http://schemas.openxmlformats.org/officeDocument/2006/relationships/oleObject" Target="../embeddings/Microsoft_Equation18.bin"/><Relationship Id="rId5" Type="http://schemas.openxmlformats.org/officeDocument/2006/relationships/image" Target="../media/image156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7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June 03, 2013</a:t>
            </a:r>
            <a:endParaRPr lang="en-US" smtClean="0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Latsis symposium 2013</a:t>
            </a:r>
            <a:endParaRPr lang="en-US" smtClean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21CED-5794-714B-A274-D18762035170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physics searches at the LHC: </a:t>
            </a:r>
            <a:br>
              <a:rPr lang="en-US" dirty="0" smtClean="0"/>
            </a:br>
            <a:r>
              <a:rPr lang="en-US" dirty="0" smtClean="0"/>
              <a:t>the SUSY perspective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571452"/>
            <a:ext cx="4876800" cy="36007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Introduction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Aka how we got to here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R</a:t>
            </a:r>
            <a:r>
              <a:rPr lang="en-US" baseline="-25000" dirty="0" smtClean="0"/>
              <a:t>P</a:t>
            </a:r>
            <a:r>
              <a:rPr lang="en-US" dirty="0" smtClean="0"/>
              <a:t>–conserving SUSY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Natural SUSY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R</a:t>
            </a:r>
            <a:r>
              <a:rPr lang="en-US" baseline="-25000" dirty="0" smtClean="0"/>
              <a:t>P</a:t>
            </a:r>
            <a:r>
              <a:rPr lang="en-US" dirty="0" smtClean="0"/>
              <a:t>–violating SUSY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Outlook</a:t>
            </a:r>
          </a:p>
        </p:txBody>
      </p:sp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1760641" y="990600"/>
            <a:ext cx="57687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 dirty="0">
                <a:solidFill>
                  <a:srgbClr val="003399"/>
                </a:solidFill>
              </a:rPr>
              <a:t>Paris </a:t>
            </a:r>
            <a:r>
              <a:rPr lang="en-US" sz="1800" i="1" dirty="0" err="1">
                <a:solidFill>
                  <a:srgbClr val="003399"/>
                </a:solidFill>
              </a:rPr>
              <a:t>Sphicas</a:t>
            </a:r>
            <a:endParaRPr lang="el-GR" sz="1800" i="1" dirty="0">
              <a:solidFill>
                <a:srgbClr val="003399"/>
              </a:solidFill>
            </a:endParaRPr>
          </a:p>
          <a:p>
            <a:pPr algn="ctr"/>
            <a:r>
              <a:rPr lang="en-US" sz="1800" i="1" dirty="0">
                <a:solidFill>
                  <a:srgbClr val="003399"/>
                </a:solidFill>
              </a:rPr>
              <a:t>CERN &amp; University of Athens</a:t>
            </a:r>
            <a:endParaRPr lang="en-US" sz="1800" i="1" dirty="0" smtClean="0">
              <a:solidFill>
                <a:srgbClr val="003399"/>
              </a:solidFill>
            </a:endParaRPr>
          </a:p>
          <a:p>
            <a:pPr algn="ctr"/>
            <a:r>
              <a:rPr lang="en-US" sz="1800" i="1" dirty="0" err="1" smtClean="0">
                <a:solidFill>
                  <a:srgbClr val="003399"/>
                </a:solidFill>
              </a:rPr>
              <a:t>Latsis</a:t>
            </a:r>
            <a:r>
              <a:rPr lang="en-US" sz="1800" i="1" dirty="0" smtClean="0">
                <a:solidFill>
                  <a:srgbClr val="003399"/>
                </a:solidFill>
              </a:rPr>
              <a:t> symposium 2013: Nature at the Energy Frontier</a:t>
            </a:r>
          </a:p>
          <a:p>
            <a:pPr algn="ctr"/>
            <a:r>
              <a:rPr lang="en-US" sz="1800" i="1" dirty="0" smtClean="0">
                <a:solidFill>
                  <a:srgbClr val="003399"/>
                </a:solidFill>
              </a:rPr>
              <a:t>ETHZ, June 03, 2013</a:t>
            </a:r>
            <a:endParaRPr lang="en-US" sz="1800" i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 l="2831" b="1888"/>
          <a:stretch>
            <a:fillRect/>
          </a:stretch>
        </p:blipFill>
        <p:spPr bwMode="auto">
          <a:xfrm>
            <a:off x="228600" y="1295400"/>
            <a:ext cx="5735638" cy="4343400"/>
          </a:xfrm>
          <a:prstGeom prst="rect">
            <a:avLst/>
          </a:prstGeom>
          <a:noFill/>
          <a:ln w="25400">
            <a:solidFill>
              <a:srgbClr val="336699"/>
            </a:solidFill>
            <a:miter lim="800000"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3725" y="1798638"/>
            <a:ext cx="1971675" cy="4449762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</p:spPr>
      </p:pic>
      <p:sp>
        <p:nvSpPr>
          <p:cNvPr id="18439" name="Rectangle 6"/>
          <p:cNvSpPr>
            <a:spLocks/>
          </p:cNvSpPr>
          <p:nvPr/>
        </p:nvSpPr>
        <p:spPr bwMode="auto">
          <a:xfrm>
            <a:off x="6629400" y="990600"/>
            <a:ext cx="22860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90"/>
                </a:solidFill>
                <a:cs typeface="Times" charset="0"/>
              </a:rPr>
              <a:t>What we put in: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90"/>
                </a:solidFill>
                <a:cs typeface="Times" charset="0"/>
              </a:rPr>
              <a:t>much simpler…</a:t>
            </a:r>
            <a:endParaRPr lang="en-US" sz="2400" b="1" dirty="0">
              <a:solidFill>
                <a:srgbClr val="000090"/>
              </a:solidFill>
              <a:cs typeface="Times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964238" y="3467100"/>
            <a:ext cx="979487" cy="555625"/>
          </a:xfrm>
          <a:prstGeom prst="straightConnector1">
            <a:avLst/>
          </a:prstGeom>
          <a:ln w="57150">
            <a:solidFill>
              <a:srgbClr val="3366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r>
              <a:rPr lang="en-US" dirty="0" smtClean="0"/>
              <a:t>The dawn of a new era: </a:t>
            </a:r>
            <a:br>
              <a:rPr lang="en-US" dirty="0" smtClean="0"/>
            </a:br>
            <a:r>
              <a:rPr lang="en-US" dirty="0" smtClean="0"/>
              <a:t>use of Simplified Model Spectra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57400" y="838200"/>
            <a:ext cx="133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CMSSM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1" y="5715000"/>
            <a:ext cx="5029199" cy="685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  <a:cs typeface="Times" charset="0"/>
              </a:rPr>
              <a:t>Simplified Model Spectrum</a:t>
            </a:r>
            <a:r>
              <a:rPr lang="en-US" sz="2400" dirty="0" smtClean="0">
                <a:solidFill>
                  <a:srgbClr val="FF0000"/>
                </a:solidFill>
                <a:cs typeface="Times" charset="0"/>
              </a:rPr>
              <a:t> (</a:t>
            </a:r>
            <a:r>
              <a:rPr lang="en-US" sz="2400" b="1" dirty="0" smtClean="0">
                <a:solidFill>
                  <a:srgbClr val="FF0000"/>
                </a:solidFill>
                <a:cs typeface="Times" charset="0"/>
              </a:rPr>
              <a:t>SMS)</a:t>
            </a:r>
            <a:endParaRPr lang="en-US" sz="2400" dirty="0" smtClean="0">
              <a:solidFill>
                <a:srgbClr val="FF0000"/>
              </a:solidFill>
              <a:cs typeface="Times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0090"/>
                </a:solidFill>
                <a:cs typeface="Times" charset="0"/>
              </a:rPr>
              <a:t>with 3 particles, 2 decay modes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6033879"/>
      </p:ext>
    </p:extLst>
  </p:cSld>
  <p:clrMapOvr>
    <a:masterClrMapping/>
  </p:clrMapOvr>
  <p:transition advTm="105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 l="2831" b="1888"/>
          <a:stretch>
            <a:fillRect/>
          </a:stretch>
        </p:blipFill>
        <p:spPr bwMode="auto">
          <a:xfrm>
            <a:off x="228600" y="1295400"/>
            <a:ext cx="5735638" cy="4343400"/>
          </a:xfrm>
          <a:prstGeom prst="rect">
            <a:avLst/>
          </a:prstGeom>
          <a:noFill/>
          <a:ln w="25400">
            <a:solidFill>
              <a:srgbClr val="336699"/>
            </a:solidFill>
            <a:miter lim="800000"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3725" y="1798638"/>
            <a:ext cx="1971675" cy="4449762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</p:spPr>
      </p:pic>
      <p:sp>
        <p:nvSpPr>
          <p:cNvPr id="18439" name="Rectangle 6"/>
          <p:cNvSpPr>
            <a:spLocks/>
          </p:cNvSpPr>
          <p:nvPr/>
        </p:nvSpPr>
        <p:spPr bwMode="auto">
          <a:xfrm>
            <a:off x="6629400" y="990600"/>
            <a:ext cx="22860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90"/>
                </a:solidFill>
                <a:cs typeface="Times" charset="0"/>
              </a:rPr>
              <a:t>What we put in: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90"/>
                </a:solidFill>
                <a:cs typeface="Times" charset="0"/>
              </a:rPr>
              <a:t>much simpler…</a:t>
            </a:r>
            <a:endParaRPr lang="en-US" sz="2400" b="1" dirty="0">
              <a:solidFill>
                <a:srgbClr val="000090"/>
              </a:solidFill>
              <a:cs typeface="Times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964238" y="3467100"/>
            <a:ext cx="979487" cy="555625"/>
          </a:xfrm>
          <a:prstGeom prst="straightConnector1">
            <a:avLst/>
          </a:prstGeom>
          <a:ln w="57150">
            <a:solidFill>
              <a:srgbClr val="3366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r>
              <a:rPr lang="en-US" dirty="0" smtClean="0"/>
              <a:t>The dawn of a new era: </a:t>
            </a:r>
            <a:br>
              <a:rPr lang="en-US" dirty="0" smtClean="0"/>
            </a:br>
            <a:r>
              <a:rPr lang="en-US" dirty="0" smtClean="0"/>
              <a:t>use of Simplified Model Spectra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57400" y="838200"/>
            <a:ext cx="133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CMSSM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1" y="5715000"/>
            <a:ext cx="5029199" cy="685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  <a:cs typeface="Times" charset="0"/>
              </a:rPr>
              <a:t>Simplified Model Spectrum</a:t>
            </a:r>
            <a:r>
              <a:rPr lang="en-US" sz="2400" dirty="0" smtClean="0">
                <a:solidFill>
                  <a:srgbClr val="FF0000"/>
                </a:solidFill>
                <a:cs typeface="Times" charset="0"/>
              </a:rPr>
              <a:t> (</a:t>
            </a:r>
            <a:r>
              <a:rPr lang="en-US" sz="2400" b="1" dirty="0" smtClean="0">
                <a:solidFill>
                  <a:srgbClr val="FF0000"/>
                </a:solidFill>
                <a:cs typeface="Times" charset="0"/>
              </a:rPr>
              <a:t>SMS)</a:t>
            </a:r>
            <a:endParaRPr lang="en-US" sz="2400" dirty="0" smtClean="0">
              <a:solidFill>
                <a:srgbClr val="FF0000"/>
              </a:solidFill>
              <a:cs typeface="Times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0090"/>
                </a:solidFill>
                <a:cs typeface="Times" charset="0"/>
              </a:rPr>
              <a:t>with 3 particles, 2 decay modes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679310">
            <a:off x="1527099" y="2262428"/>
            <a:ext cx="6241312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Use with caution!</a:t>
            </a:r>
          </a:p>
          <a:p>
            <a:r>
              <a:rPr lang="en-US" sz="4800" dirty="0" smtClean="0"/>
              <a:t>Or, at a minimum, </a:t>
            </a:r>
          </a:p>
          <a:p>
            <a:r>
              <a:rPr lang="en-US" sz="4800" dirty="0" smtClean="0"/>
              <a:t>conclude with caution!</a:t>
            </a:r>
            <a:endParaRPr lang="en-US" sz="4800" dirty="0"/>
          </a:p>
        </p:txBody>
      </p: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6033879"/>
      </p:ext>
    </p:extLst>
  </p:cSld>
  <p:clrMapOvr>
    <a:masterClrMapping/>
  </p:clrMapOvr>
  <p:transition advTm="105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SMS: allow parameter variation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399"/>
            <a:ext cx="4419600" cy="170838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Effects can be significant;</a:t>
            </a:r>
          </a:p>
          <a:p>
            <a:r>
              <a:rPr lang="en-US" dirty="0" smtClean="0"/>
              <a:t>e.g. varying M</a:t>
            </a:r>
            <a:r>
              <a:rPr lang="en-US" baseline="-25000" dirty="0" smtClean="0"/>
              <a:t>LSP</a:t>
            </a:r>
            <a:r>
              <a:rPr lang="en-US" dirty="0" smtClean="0"/>
              <a:t>:</a:t>
            </a:r>
          </a:p>
          <a:p>
            <a:pPr lvl="1">
              <a:buNone/>
            </a:pPr>
            <a:r>
              <a:rPr lang="en-US" dirty="0" smtClean="0">
                <a:solidFill>
                  <a:srgbClr val="FF0000"/>
                </a:solidFill>
              </a:rPr>
              <a:t>RED: M</a:t>
            </a:r>
            <a:r>
              <a:rPr lang="en-US" baseline="-25000" dirty="0" smtClean="0">
                <a:solidFill>
                  <a:srgbClr val="FF0000"/>
                </a:solidFill>
              </a:rPr>
              <a:t>LSP</a:t>
            </a:r>
            <a:r>
              <a:rPr lang="en-US" dirty="0" smtClean="0">
                <a:solidFill>
                  <a:srgbClr val="FF0000"/>
                </a:solidFill>
              </a:rPr>
              <a:t>=0</a:t>
            </a:r>
          </a:p>
          <a:p>
            <a:pPr lvl="1">
              <a:buNone/>
            </a:pPr>
            <a:r>
              <a:rPr lang="en-US" dirty="0" smtClean="0">
                <a:solidFill>
                  <a:srgbClr val="008000"/>
                </a:solidFill>
              </a:rPr>
              <a:t>Green: M</a:t>
            </a:r>
            <a:r>
              <a:rPr lang="en-US" baseline="-25000" dirty="0" smtClean="0">
                <a:solidFill>
                  <a:srgbClr val="008000"/>
                </a:solidFill>
              </a:rPr>
              <a:t>LSP</a:t>
            </a:r>
            <a:r>
              <a:rPr lang="en-US" dirty="0" smtClean="0">
                <a:solidFill>
                  <a:srgbClr val="008000"/>
                </a:solidFill>
              </a:rPr>
              <a:t>=195 GeV</a:t>
            </a:r>
          </a:p>
          <a:p>
            <a:pPr lvl="1">
              <a:buNone/>
            </a:pPr>
            <a:r>
              <a:rPr lang="en-US" dirty="0" smtClean="0"/>
              <a:t>Blue: M</a:t>
            </a:r>
            <a:r>
              <a:rPr lang="en-US" baseline="-25000" dirty="0" smtClean="0"/>
              <a:t>LSP</a:t>
            </a:r>
            <a:r>
              <a:rPr lang="en-US" dirty="0" smtClean="0"/>
              <a:t>=395 GeV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622785"/>
            <a:ext cx="3733800" cy="3549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22785"/>
            <a:ext cx="3733800" cy="3549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116" y="914400"/>
            <a:ext cx="2890684" cy="548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53400" y="3124200"/>
            <a:ext cx="9906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err="1" smtClean="0"/>
              <a:t>Gluinos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8001000" y="5879068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err="1" smtClean="0"/>
              <a:t>Squarks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Simplified Model Spectra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4800" y="914399"/>
            <a:ext cx="3403104" cy="548193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Started with </a:t>
            </a:r>
            <a:r>
              <a:rPr lang="en-US" dirty="0" err="1" smtClean="0"/>
              <a:t>squark</a:t>
            </a:r>
            <a:r>
              <a:rPr lang="en-US" dirty="0" smtClean="0"/>
              <a:t> and </a:t>
            </a:r>
            <a:r>
              <a:rPr lang="en-US" dirty="0" err="1" smtClean="0"/>
              <a:t>gluino</a:t>
            </a:r>
            <a:r>
              <a:rPr lang="en-US" dirty="0" smtClean="0"/>
              <a:t> pair-production topologies</a:t>
            </a:r>
          </a:p>
          <a:p>
            <a:r>
              <a:rPr lang="en-US" dirty="0" smtClean="0"/>
              <a:t>Limits are “best of N” searches (usually not a combination)</a:t>
            </a:r>
          </a:p>
          <a:p>
            <a:r>
              <a:rPr lang="en-US" dirty="0" smtClean="0"/>
              <a:t>Black lines are QCD-like cross sections</a:t>
            </a:r>
          </a:p>
          <a:p>
            <a:r>
              <a:rPr lang="en-US" dirty="0" smtClean="0"/>
              <a:t>Theoretical uncertainties like ISR simulation important (under study)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90600"/>
            <a:ext cx="5009555" cy="155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39239"/>
            <a:ext cx="2292867" cy="197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1" name="Rectangle 5"/>
          <p:cNvSpPr>
            <a:spLocks/>
          </p:cNvSpPr>
          <p:nvPr/>
        </p:nvSpPr>
        <p:spPr bwMode="auto">
          <a:xfrm>
            <a:off x="3707904" y="4495800"/>
            <a:ext cx="4672712" cy="307777"/>
          </a:xfrm>
          <a:prstGeom prst="rect">
            <a:avLst/>
          </a:prstGeom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40638" bIns="0">
            <a:spAutoFit/>
          </a:bodyPr>
          <a:lstStyle/>
          <a:p>
            <a:pPr marL="40182"/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Theoretical uncertainties not included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61332" y="2438400"/>
            <a:ext cx="2283989" cy="197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81400" y="4924961"/>
            <a:ext cx="54864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</a:rPr>
              <a:t>Caution: usage of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SMs</a:t>
            </a:r>
            <a:r>
              <a:rPr lang="en-US" sz="2000" b="1" i="1" dirty="0" smtClean="0">
                <a:solidFill>
                  <a:srgbClr val="000090"/>
                </a:solidFill>
              </a:rPr>
              <a:t> is the sole responsibility of the user. SUSY and all its incarnations bear no obligation for any and all hasty conclusions (from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SMS’s</a:t>
            </a:r>
            <a:r>
              <a:rPr lang="en-US" sz="2000" b="1" i="1" dirty="0" smtClean="0">
                <a:solidFill>
                  <a:srgbClr val="000090"/>
                </a:solidFill>
              </a:rPr>
              <a:t>).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570" y="2202893"/>
            <a:ext cx="5478430" cy="40455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5634335"/>
            <a:ext cx="3352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M(gluino</a:t>
            </a:r>
            <a:r>
              <a:rPr lang="en-US" sz="2400" b="1" dirty="0" smtClean="0">
                <a:solidFill>
                  <a:srgbClr val="000090"/>
                </a:solidFill>
              </a:rPr>
              <a:t>)&gt;0.4-0.5 TeV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200" y="6211669"/>
            <a:ext cx="243839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nd 2011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784953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53856"/>
    </mc:Choice>
    <mc:Fallback>
      <p:transition spd="slow" advTm="53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the full 2011 data (~5 </a:t>
            </a:r>
            <a:r>
              <a:rPr lang="en-US" dirty="0" err="1" smtClean="0"/>
              <a:t>fb</a:t>
            </a:r>
            <a:r>
              <a:rPr lang="en-US" baseline="30000" dirty="0" smtClean="0"/>
              <a:t>–1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 ATLAS </a:t>
            </a:r>
            <a:r>
              <a:rPr lang="en-US" dirty="0" smtClean="0"/>
              <a:t>SUSY search: 2-6 jets plus MET</a:t>
            </a:r>
          </a:p>
          <a:p>
            <a:pPr lvl="1"/>
            <a:r>
              <a:rPr lang="en-US" dirty="0" smtClean="0"/>
              <a:t>Veto leptons (all hadronic)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2617470"/>
            <a:ext cx="3901440" cy="3707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960" y="2617470"/>
            <a:ext cx="3901440" cy="3707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5" y="1447800"/>
            <a:ext cx="2028825" cy="11688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0673" y="2057400"/>
            <a:ext cx="1712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CMSSM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1668" y="2057400"/>
            <a:ext cx="10739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SMS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4953000"/>
            <a:ext cx="240565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90"/>
                </a:solidFill>
              </a:rPr>
              <a:t>M</a:t>
            </a:r>
            <a:r>
              <a:rPr lang="en-US" sz="2000" b="1" baseline="-25000" dirty="0" err="1" smtClean="0">
                <a:solidFill>
                  <a:srgbClr val="000090"/>
                </a:solidFill>
              </a:rPr>
              <a:t>sq</a:t>
            </a:r>
            <a:r>
              <a:rPr lang="en-US" sz="2000" b="1" dirty="0" smtClean="0">
                <a:solidFill>
                  <a:srgbClr val="000090"/>
                </a:solidFill>
              </a:rPr>
              <a:t> = </a:t>
            </a:r>
            <a:r>
              <a:rPr lang="en-US" sz="2000" b="1" dirty="0" err="1" smtClean="0">
                <a:solidFill>
                  <a:srgbClr val="000090"/>
                </a:solidFill>
              </a:rPr>
              <a:t>M</a:t>
            </a:r>
            <a:r>
              <a:rPr lang="en-US" sz="2000" b="1" baseline="-25000" dirty="0" err="1" smtClean="0">
                <a:solidFill>
                  <a:srgbClr val="000090"/>
                </a:solidFill>
              </a:rPr>
              <a:t>gl</a:t>
            </a:r>
            <a:r>
              <a:rPr lang="en-US" sz="2000" b="1" dirty="0" smtClean="0">
                <a:solidFill>
                  <a:srgbClr val="000090"/>
                </a:solidFill>
              </a:rPr>
              <a:t> ≳ 1.4 TeV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38800" y="5159514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0090"/>
                </a:solidFill>
              </a:rPr>
              <a:t>M</a:t>
            </a:r>
            <a:r>
              <a:rPr lang="en-US" sz="2000" b="1" baseline="-25000" dirty="0" err="1" smtClean="0">
                <a:solidFill>
                  <a:srgbClr val="000090"/>
                </a:solidFill>
              </a:rPr>
              <a:t>sq</a:t>
            </a:r>
            <a:r>
              <a:rPr lang="en-US" sz="2000" b="1" dirty="0" smtClean="0">
                <a:solidFill>
                  <a:srgbClr val="000090"/>
                </a:solidFill>
              </a:rPr>
              <a:t> ≳ 1380 GeV</a:t>
            </a:r>
          </a:p>
          <a:p>
            <a:r>
              <a:rPr lang="en-US" sz="2000" b="1" dirty="0" err="1" smtClean="0">
                <a:solidFill>
                  <a:srgbClr val="000090"/>
                </a:solidFill>
              </a:rPr>
              <a:t>M</a:t>
            </a:r>
            <a:r>
              <a:rPr lang="en-US" sz="2000" b="1" baseline="-25000" dirty="0" err="1" smtClean="0">
                <a:solidFill>
                  <a:srgbClr val="000090"/>
                </a:solidFill>
              </a:rPr>
              <a:t>gl</a:t>
            </a:r>
            <a:r>
              <a:rPr lang="en-US" sz="2000" b="1" dirty="0" smtClean="0">
                <a:solidFill>
                  <a:srgbClr val="000090"/>
                </a:solidFill>
              </a:rPr>
              <a:t> ≳ 940 GeV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we’ve been looking for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23950"/>
            <a:ext cx="4677475" cy="504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752600"/>
            <a:ext cx="4350326" cy="3657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have found: QCD, W/Z+jets, </a:t>
            </a:r>
            <a:r>
              <a:rPr lang="en-US" dirty="0" err="1" smtClean="0"/>
              <a:t>t-tbar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23950"/>
            <a:ext cx="4677475" cy="504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752600"/>
            <a:ext cx="4350326" cy="3657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Prerequisites: understand W/Z+jets; </a:t>
            </a:r>
            <a:r>
              <a:rPr lang="en-US" dirty="0" err="1" smtClean="0"/>
              <a:t>ttbar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Picture 7" descr="cms_ewk_xsec_2012_1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15274" y="914400"/>
            <a:ext cx="7590526" cy="5636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Mostly understood: currently studying associated jet production (also with </a:t>
            </a:r>
            <a:r>
              <a:rPr lang="en-US" dirty="0" err="1" smtClean="0"/>
              <a:t>b-bbar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0" name="Picture 9" descr="Top_Summary_7TeV_woapprox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9128" y="1676400"/>
            <a:ext cx="2928048" cy="3604896"/>
          </a:xfrm>
          <a:prstGeom prst="rect">
            <a:avLst/>
          </a:prstGeom>
        </p:spPr>
      </p:pic>
      <p:pic>
        <p:nvPicPr>
          <p:cNvPr id="11" name="Picture 10" descr="fig_04a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40579" y="1852173"/>
            <a:ext cx="2727221" cy="3558027"/>
          </a:xfrm>
          <a:prstGeom prst="rect">
            <a:avLst/>
          </a:prstGeom>
        </p:spPr>
      </p:pic>
      <p:pic>
        <p:nvPicPr>
          <p:cNvPr id="12" name="Picture 11" descr="top_crosssection_rootS_20Dec201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819400" y="2286000"/>
            <a:ext cx="3670571" cy="2489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752601"/>
            <a:ext cx="7772400" cy="28194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/>
              <a:t>R</a:t>
            </a:r>
            <a:r>
              <a:rPr lang="en-US" sz="4000" baseline="-25000" dirty="0" smtClean="0"/>
              <a:t>P</a:t>
            </a:r>
            <a:r>
              <a:rPr lang="en-US" sz="4000" dirty="0" smtClean="0"/>
              <a:t>–conserving </a:t>
            </a:r>
            <a:r>
              <a:rPr lang="en-US" sz="4000" dirty="0" smtClean="0"/>
              <a:t>SUSY</a:t>
            </a:r>
            <a:br>
              <a:rPr lang="en-US" sz="4000" dirty="0" smtClean="0"/>
            </a:br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-gen results at 7 TeV; </a:t>
            </a:r>
            <a:br>
              <a:rPr lang="en-US" sz="4000" dirty="0" smtClean="0"/>
            </a:br>
            <a:r>
              <a:rPr lang="en-US" sz="4000" dirty="0" smtClean="0"/>
              <a:t>some 8 TeV results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Light quark </a:t>
            </a:r>
            <a:r>
              <a:rPr lang="en-US" sz="2800" dirty="0" err="1" smtClean="0">
                <a:solidFill>
                  <a:srgbClr val="FF0000"/>
                </a:solidFill>
              </a:rPr>
              <a:t>spartners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914400"/>
            <a:ext cx="7772400" cy="4495799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/>
              <a:t>Preaching to the choir:</a:t>
            </a:r>
            <a:br>
              <a:rPr lang="en-US" sz="4000" dirty="0" smtClean="0"/>
            </a:br>
            <a:r>
              <a:rPr lang="en-US" sz="4000" dirty="0" smtClean="0"/>
              <a:t>to this date, there is</a:t>
            </a:r>
            <a:br>
              <a:rPr lang="en-US" sz="4000" dirty="0" smtClean="0"/>
            </a:br>
            <a:r>
              <a:rPr lang="en-US" sz="4000" dirty="0" smtClean="0"/>
              <a:t>plenty of room for new physics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>
                <a:solidFill>
                  <a:srgbClr val="FF0000"/>
                </a:solidFill>
              </a:rPr>
              <a:t>Some real and some virtual reasons to believe in new physics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Real reasons: dark matter &amp;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 masses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Virtual reasons: naturalness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Considerable ingenuity in developing new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</a:t>
            </a:r>
            <a:r>
              <a:rPr lang="en-US" dirty="0" smtClean="0"/>
              <a:t>-lepton searches</a:t>
            </a:r>
          </a:p>
          <a:p>
            <a:pPr lvl="1"/>
            <a:r>
              <a:rPr lang="en-US" dirty="0" smtClean="0"/>
              <a:t>New topological variables</a:t>
            </a:r>
          </a:p>
          <a:p>
            <a:pPr lvl="2"/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baseline="-25000" dirty="0" err="1" smtClean="0"/>
              <a:t>T</a:t>
            </a:r>
            <a:r>
              <a:rPr lang="en-US" dirty="0" smtClean="0"/>
              <a:t> (the “QCD killer”)	</a:t>
            </a:r>
          </a:p>
          <a:p>
            <a:pPr lvl="2"/>
            <a:r>
              <a:rPr lang="en-US" dirty="0" smtClean="0"/>
              <a:t>Razor (hunt for a mass bump)</a:t>
            </a:r>
          </a:p>
          <a:p>
            <a:pPr lvl="2"/>
            <a:r>
              <a:rPr lang="en-US" dirty="0" smtClean="0"/>
              <a:t>M</a:t>
            </a:r>
            <a:r>
              <a:rPr lang="en-US" baseline="-25000" dirty="0" smtClean="0"/>
              <a:t>T2</a:t>
            </a:r>
            <a:r>
              <a:rPr lang="en-US" dirty="0" smtClean="0"/>
              <a:t>, etc – extensions of W decays to </a:t>
            </a:r>
            <a:r>
              <a:rPr lang="en-US" dirty="0" err="1" smtClean="0"/>
              <a:t>massless</a:t>
            </a:r>
            <a:r>
              <a:rPr lang="en-US" dirty="0" smtClean="0"/>
              <a:t> neutrinos</a:t>
            </a:r>
          </a:p>
          <a:p>
            <a:pPr lvl="1"/>
            <a:r>
              <a:rPr lang="en-US" dirty="0" smtClean="0"/>
              <a:t>Understand full hadronic component (H</a:t>
            </a:r>
            <a:r>
              <a:rPr lang="en-US" baseline="-25000" dirty="0" smtClean="0"/>
              <a:t>T</a:t>
            </a:r>
            <a:r>
              <a:rPr lang="en-US" dirty="0" smtClean="0"/>
              <a:t>, ME</a:t>
            </a:r>
            <a:r>
              <a:rPr lang="en-US" baseline="-25000" dirty="0" smtClean="0"/>
              <a:t>T</a:t>
            </a:r>
            <a:r>
              <a:rPr lang="en-US" dirty="0" smtClean="0"/>
              <a:t> distribution)</a:t>
            </a:r>
          </a:p>
          <a:p>
            <a:pPr lvl="2"/>
            <a:r>
              <a:rPr lang="en-US" dirty="0" smtClean="0"/>
              <a:t>Cut on highest mass scales (e.g.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eff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Leptonic</a:t>
            </a:r>
            <a:r>
              <a:rPr lang="en-US" dirty="0" smtClean="0"/>
              <a:t> </a:t>
            </a:r>
            <a:r>
              <a:rPr lang="el-GR" dirty="0" smtClean="0"/>
              <a:t>(</a:t>
            </a:r>
            <a:r>
              <a:rPr lang="en-US" dirty="0" smtClean="0"/>
              <a:t>on, two, multiple) searches</a:t>
            </a:r>
          </a:p>
          <a:p>
            <a:pPr lvl="1"/>
            <a:r>
              <a:rPr lang="en-US" dirty="0" smtClean="0"/>
              <a:t>Looking at tails of distributions.</a:t>
            </a:r>
          </a:p>
          <a:p>
            <a:pPr lvl="1"/>
            <a:r>
              <a:rPr lang="en-US" dirty="0" smtClean="0"/>
              <a:t>Topological variables help less, because missing neutrinos in addition to </a:t>
            </a:r>
            <a:r>
              <a:rPr lang="el-GR" dirty="0" smtClean="0">
                <a:latin typeface="Times"/>
                <a:cs typeface="Times"/>
              </a:rPr>
              <a:t>χ</a:t>
            </a:r>
            <a:r>
              <a:rPr lang="en-US" baseline="-25000" dirty="0" smtClean="0"/>
              <a:t>0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797300"/>
            <a:ext cx="4114801" cy="26274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723216"/>
            <a:ext cx="4191001" cy="2677584"/>
          </a:xfrm>
          <a:prstGeom prst="rect">
            <a:avLst/>
          </a:prstGeom>
        </p:spPr>
      </p:pic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Alpha_T</a:t>
            </a:r>
            <a:r>
              <a:rPr lang="en-US" dirty="0" smtClean="0"/>
              <a:t>” (</a:t>
            </a:r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819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June 03, 2013</a:t>
            </a:r>
            <a:endParaRPr lang="en-US" smtClean="0">
              <a:latin typeface="Arial" charset="0"/>
            </a:endParaRPr>
          </a:p>
        </p:txBody>
      </p:sp>
      <p:sp>
        <p:nvSpPr>
          <p:cNvPr id="819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Latsis symposium 2013</a:t>
            </a:r>
            <a:endParaRPr lang="en-US" smtClean="0">
              <a:latin typeface="Arial" charset="0"/>
            </a:endParaRPr>
          </a:p>
        </p:txBody>
      </p:sp>
      <p:sp>
        <p:nvSpPr>
          <p:cNvPr id="819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C7B8593-076F-4142-B886-683E82989D33}" type="slidenum">
              <a:rPr lang="en-US" smtClean="0">
                <a:latin typeface="Arial" charset="0"/>
              </a:rPr>
              <a:pPr/>
              <a:t>21</a:t>
            </a:fld>
            <a:endParaRPr lang="en-US" smtClean="0">
              <a:latin typeface="Arial" charset="0"/>
            </a:endParaRPr>
          </a:p>
        </p:txBody>
      </p:sp>
      <p:pic>
        <p:nvPicPr>
          <p:cNvPr id="22" name="Picture 21" descr="350GevAlphaT_all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990600"/>
            <a:ext cx="2642057" cy="2590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91200" y="2190690"/>
            <a:ext cx="83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 jets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4800" y="986134"/>
            <a:ext cx="43804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r>
              <a:rPr lang="en-US" sz="2400" b="1" dirty="0" smtClean="0">
                <a:solidFill>
                  <a:srgbClr val="FF0000"/>
                </a:solidFill>
                <a:latin typeface="Mistral" charset="0"/>
                <a:ea typeface="Mistral" charset="0"/>
                <a:cs typeface="Mistral" charset="0"/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</a:rPr>
              <a:t> (all-</a:t>
            </a:r>
            <a:r>
              <a:rPr lang="en-US" sz="2400" b="1" dirty="0" err="1" smtClean="0">
                <a:solidFill>
                  <a:srgbClr val="FF0000"/>
                </a:solidFill>
              </a:rPr>
              <a:t>hadronic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</a:p>
          <a:p>
            <a:endParaRPr lang="en-US" sz="2400" b="1" dirty="0" smtClean="0">
              <a:solidFill>
                <a:srgbClr val="000090"/>
              </a:solidFill>
            </a:endParaRPr>
          </a:p>
          <a:p>
            <a:endParaRPr lang="en-US" sz="2400" b="1" dirty="0" smtClean="0">
              <a:solidFill>
                <a:srgbClr val="000090"/>
              </a:solidFill>
            </a:endParaRPr>
          </a:p>
          <a:p>
            <a: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Well-measured QCD: </a:t>
            </a:r>
            <a:r>
              <a:rPr lang="el-GR" sz="2000" b="1" dirty="0" smtClean="0">
                <a:solidFill>
                  <a:srgbClr val="000090"/>
                </a:solidFill>
              </a:rPr>
              <a:t>α</a:t>
            </a:r>
            <a:r>
              <a:rPr lang="en-US" sz="2000" b="1" baseline="-25000" dirty="0" smtClean="0">
                <a:solidFill>
                  <a:srgbClr val="000090"/>
                </a:solidFill>
              </a:rPr>
              <a:t>T</a:t>
            </a:r>
            <a:r>
              <a:rPr lang="en-US" sz="2000" b="1" dirty="0" smtClean="0">
                <a:solidFill>
                  <a:srgbClr val="000090"/>
                </a:solidFill>
              </a:rPr>
              <a:t> = 0.5</a:t>
            </a:r>
          </a:p>
          <a:p>
            <a: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Jet </a:t>
            </a:r>
            <a:r>
              <a:rPr lang="en-US" sz="2000" b="1" dirty="0" err="1" smtClean="0">
                <a:solidFill>
                  <a:srgbClr val="000090"/>
                </a:solidFill>
              </a:rPr>
              <a:t>mismeasurements</a:t>
            </a:r>
            <a:r>
              <a:rPr lang="en-US" sz="2000" b="1" dirty="0" smtClean="0">
                <a:solidFill>
                  <a:srgbClr val="000090"/>
                </a:solidFill>
              </a:rPr>
              <a:t>: </a:t>
            </a:r>
            <a:r>
              <a:rPr lang="el-GR" sz="2000" b="1" dirty="0" smtClean="0">
                <a:solidFill>
                  <a:srgbClr val="000090"/>
                </a:solidFill>
              </a:rPr>
              <a:t>α</a:t>
            </a:r>
            <a:r>
              <a:rPr lang="en-US" sz="2000" b="1" baseline="-25000" dirty="0" smtClean="0">
                <a:solidFill>
                  <a:srgbClr val="000090"/>
                </a:solidFill>
              </a:rPr>
              <a:t>T</a:t>
            </a:r>
            <a:r>
              <a:rPr lang="en-US" sz="2000" b="1" dirty="0" smtClean="0">
                <a:solidFill>
                  <a:srgbClr val="000090"/>
                </a:solidFill>
              </a:rPr>
              <a:t>&lt;0.5</a:t>
            </a:r>
          </a:p>
        </p:txBody>
      </p:sp>
      <p:graphicFrame>
        <p:nvGraphicFramePr>
          <p:cNvPr id="401410" name="Object 2"/>
          <p:cNvGraphicFramePr>
            <a:graphicFrameLocks noChangeAspect="1"/>
          </p:cNvGraphicFramePr>
          <p:nvPr/>
        </p:nvGraphicFramePr>
        <p:xfrm>
          <a:off x="457200" y="1420706"/>
          <a:ext cx="3886199" cy="712894"/>
        </p:xfrm>
        <a:graphic>
          <a:graphicData uri="http://schemas.openxmlformats.org/presentationml/2006/ole">
            <p:oleObj spid="_x0000_s1155074" name="Equation" r:id="rId6" imgW="2794000" imgH="520700" progId="Equation.3">
              <p:embed/>
            </p:oleObj>
          </a:graphicData>
        </a:graphic>
      </p:graphicFrame>
      <p:graphicFrame>
        <p:nvGraphicFramePr>
          <p:cNvPr id="401411" name="Object 3"/>
          <p:cNvGraphicFramePr>
            <a:graphicFrameLocks noChangeAspect="1"/>
          </p:cNvGraphicFramePr>
          <p:nvPr/>
        </p:nvGraphicFramePr>
        <p:xfrm>
          <a:off x="1104901" y="2873940"/>
          <a:ext cx="1924049" cy="637147"/>
        </p:xfrm>
        <a:graphic>
          <a:graphicData uri="http://schemas.openxmlformats.org/presentationml/2006/ole">
            <p:oleObj spid="_x0000_s1155075" name="Equation" r:id="rId7" imgW="1397000" imgH="469900" progId="Equation.3">
              <p:embed/>
            </p:oleObj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273328" y="3511087"/>
            <a:ext cx="307007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</a:rPr>
              <a:t>Evolution of </a:t>
            </a:r>
            <a:r>
              <a:rPr lang="en-US" sz="1800" b="1" i="1" dirty="0" err="1" smtClean="0">
                <a:solidFill>
                  <a:srgbClr val="000090"/>
                </a:solidFill>
              </a:rPr>
              <a:t>R</a:t>
            </a:r>
            <a:r>
              <a:rPr lang="en-US" sz="1800" b="1" dirty="0" err="1" smtClean="0">
                <a:solidFill>
                  <a:srgbClr val="000090"/>
                </a:solidFill>
              </a:rPr>
              <a:t>(</a:t>
            </a:r>
            <a:r>
              <a:rPr lang="en-US" sz="18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a</a:t>
            </a:r>
            <a:r>
              <a:rPr lang="en-US" sz="1800" b="1" baseline="-25000" dirty="0" err="1" smtClean="0">
                <a:solidFill>
                  <a:srgbClr val="000090"/>
                </a:solidFill>
              </a:rPr>
              <a:t>T</a:t>
            </a:r>
            <a:r>
              <a:rPr lang="en-US" sz="1800" b="1" dirty="0" smtClean="0">
                <a:solidFill>
                  <a:srgbClr val="000090"/>
                </a:solidFill>
              </a:rPr>
              <a:t>) with H</a:t>
            </a:r>
            <a:r>
              <a:rPr lang="en-US" sz="1800" b="1" baseline="-25000" dirty="0" smtClean="0">
                <a:solidFill>
                  <a:srgbClr val="000090"/>
                </a:solidFill>
              </a:rPr>
              <a:t>T</a:t>
            </a:r>
            <a:endParaRPr lang="en-US" sz="1800" b="1" baseline="-25000" dirty="0">
              <a:solidFill>
                <a:srgbClr val="00009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34200" y="1246728"/>
            <a:ext cx="198120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For higher jet </a:t>
            </a:r>
            <a:r>
              <a:rPr lang="en-US" sz="2000" b="1" dirty="0" err="1" smtClean="0">
                <a:solidFill>
                  <a:srgbClr val="000090"/>
                </a:solidFill>
              </a:rPr>
              <a:t>mutiplicities</a:t>
            </a:r>
            <a:r>
              <a:rPr lang="en-US" sz="2000" b="1" dirty="0" smtClean="0">
                <a:solidFill>
                  <a:srgbClr val="000090"/>
                </a:solidFill>
              </a:rPr>
              <a:t>: merge jets: form two “</a:t>
            </a:r>
            <a:r>
              <a:rPr lang="en-US" sz="2000" b="1" dirty="0" err="1" smtClean="0">
                <a:solidFill>
                  <a:srgbClr val="000090"/>
                </a:solidFill>
              </a:rPr>
              <a:t>superjets</a:t>
            </a:r>
            <a:r>
              <a:rPr lang="en-US" sz="2000" b="1" dirty="0" smtClean="0">
                <a:solidFill>
                  <a:srgbClr val="000090"/>
                </a:solidFill>
              </a:rPr>
              <a:t>”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58534" y="3562290"/>
            <a:ext cx="193306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1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b="1" dirty="0" smtClean="0">
                <a:solidFill>
                  <a:srgbClr val="0000FF"/>
                </a:solidFill>
              </a:rPr>
              <a:t>-gen results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“Razor”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399"/>
            <a:ext cx="5662356" cy="5481935"/>
          </a:xfrm>
        </p:spPr>
        <p:txBody>
          <a:bodyPr/>
          <a:lstStyle/>
          <a:p>
            <a:r>
              <a:rPr lang="en-US" dirty="0" smtClean="0"/>
              <a:t>Two equal-mass sparticles at ~rest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C9F68-F49B-5D4E-905C-059A66AA144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3931388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386" y="1752600"/>
            <a:ext cx="3418414" cy="711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06" y="2325030"/>
            <a:ext cx="1239594" cy="11039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114800"/>
            <a:ext cx="5160706" cy="23062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4203700"/>
            <a:ext cx="2475762" cy="21736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6076" y="4388584"/>
            <a:ext cx="1195290" cy="1631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Bkg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vs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pPr algn="r"/>
            <a:r>
              <a:rPr lang="en-US" sz="2000" b="1" dirty="0" smtClean="0">
                <a:solidFill>
                  <a:srgbClr val="0000FF"/>
                </a:solidFill>
              </a:rPr>
              <a:t>Sig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100" y="941311"/>
            <a:ext cx="3263900" cy="86057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233109" y="3581400"/>
            <a:ext cx="468229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Signal: ~ </a:t>
            </a:r>
            <a:r>
              <a:rPr lang="en-US" sz="2400" b="1" dirty="0" smtClean="0">
                <a:solidFill>
                  <a:srgbClr val="0000FF"/>
                </a:solidFill>
              </a:rPr>
              <a:t>½; </a:t>
            </a:r>
            <a:r>
              <a:rPr lang="en-US" sz="2400" b="1" dirty="0" err="1" smtClean="0">
                <a:solidFill>
                  <a:srgbClr val="0000FF"/>
                </a:solidFill>
              </a:rPr>
              <a:t>Bkg</a:t>
            </a:r>
            <a:r>
              <a:rPr lang="en-US" sz="2400" b="1" dirty="0" smtClean="0">
                <a:solidFill>
                  <a:srgbClr val="0000FF"/>
                </a:solidFill>
              </a:rPr>
              <a:t>: falling (~exp</a:t>
            </a:r>
            <a:r>
              <a:rPr lang="en-US" sz="2400" b="1" dirty="0" smtClean="0">
                <a:solidFill>
                  <a:srgbClr val="0000FF"/>
                </a:solidFill>
              </a:rPr>
              <a:t>)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79720" y="2463946"/>
            <a:ext cx="328808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For </a:t>
            </a:r>
            <a:r>
              <a:rPr lang="en-US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CM</a:t>
            </a:r>
            <a:r>
              <a:rPr lang="en-US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®</a:t>
            </a:r>
            <a:r>
              <a:rPr lang="en-US" sz="2400" b="1" dirty="0" smtClean="0">
                <a:solidFill>
                  <a:srgbClr val="FF0000"/>
                </a:solidFill>
              </a:rPr>
              <a:t>1; M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®</a:t>
            </a:r>
            <a:r>
              <a:rPr lang="en-US" sz="2400" b="1" dirty="0" smtClean="0">
                <a:solidFill>
                  <a:srgbClr val="FF0000"/>
                </a:solidFill>
              </a:rPr>
              <a:t>M</a:t>
            </a:r>
            <a:r>
              <a:rPr lang="en-US" sz="24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M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T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</a:rPr>
              <a:t> has endpoint: M</a:t>
            </a:r>
            <a:r>
              <a:rPr lang="en-US" sz="24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endParaRPr lang="en-US" sz="2400" b="1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with the Razor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914399"/>
            <a:ext cx="6078241" cy="5481935"/>
          </a:xfrm>
        </p:spPr>
        <p:txBody>
          <a:bodyPr/>
          <a:lstStyle/>
          <a:p>
            <a:r>
              <a:rPr lang="en-US" dirty="0" smtClean="0"/>
              <a:t>Advantages: </a:t>
            </a:r>
          </a:p>
          <a:p>
            <a:pPr lvl="1"/>
            <a:r>
              <a:rPr lang="en-US" dirty="0" smtClean="0"/>
              <a:t>turns SUSY search to a bump hunt</a:t>
            </a:r>
          </a:p>
          <a:p>
            <a:pPr lvl="1"/>
            <a:r>
              <a:rPr lang="en-US" dirty="0" smtClean="0"/>
              <a:t>All lepton multiplicities (including 0)</a:t>
            </a:r>
          </a:p>
          <a:p>
            <a:r>
              <a:rPr lang="en-US" dirty="0" smtClean="0"/>
              <a:t>Fit 2D (R</a:t>
            </a:r>
            <a:r>
              <a:rPr lang="en-US" baseline="30000" dirty="0" smtClean="0"/>
              <a:t>2</a:t>
            </a:r>
            <a:r>
              <a:rPr lang="en-US" dirty="0" smtClean="0"/>
              <a:t>,</a:t>
            </a:r>
            <a:r>
              <a:rPr lang="en-US" dirty="0" smtClean="0"/>
              <a:t>M</a:t>
            </a:r>
            <a:r>
              <a:rPr lang="en-US" baseline="-25000" dirty="0" smtClean="0"/>
              <a:t>R</a:t>
            </a:r>
            <a:r>
              <a:rPr lang="en-US" dirty="0" smtClean="0"/>
              <a:t>) </a:t>
            </a:r>
            <a:r>
              <a:rPr lang="en-US" dirty="0" smtClean="0"/>
              <a:t>spectrum: </a:t>
            </a:r>
            <a:r>
              <a:rPr lang="en-US" dirty="0" err="1" smtClean="0"/>
              <a:t>QCD+other</a:t>
            </a:r>
            <a:endParaRPr lang="en-US" dirty="0" smtClean="0"/>
          </a:p>
          <a:p>
            <a:pPr lvl="1"/>
            <a:r>
              <a:rPr lang="en-US" dirty="0" smtClean="0"/>
              <a:t>double exp for QCD </a:t>
            </a:r>
            <a:r>
              <a:rPr lang="en-US" dirty="0" err="1" smtClean="0"/>
              <a:t>bkg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W+jets/</a:t>
            </a:r>
            <a:r>
              <a:rPr lang="en-US" dirty="0" err="1" smtClean="0"/>
              <a:t>ttbar</a:t>
            </a:r>
            <a:r>
              <a:rPr lang="en-US" dirty="0" smtClean="0"/>
              <a:t> </a:t>
            </a:r>
            <a:r>
              <a:rPr lang="en-US" dirty="0" err="1" smtClean="0"/>
              <a:t>bkg</a:t>
            </a:r>
            <a:r>
              <a:rPr lang="en-US" dirty="0" smtClean="0"/>
              <a:t> also falling  </a:t>
            </a:r>
          </a:p>
          <a:p>
            <a:pPr lvl="1">
              <a:buNone/>
            </a:pPr>
            <a:r>
              <a:rPr lang="en-US" dirty="0" smtClean="0"/>
              <a:t>~exponentially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21075" y="6591300"/>
            <a:ext cx="1905000" cy="206375"/>
          </a:xfrm>
        </p:spPr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00800"/>
            <a:ext cx="28956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58" y="2895600"/>
            <a:ext cx="3957942" cy="266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990600"/>
            <a:ext cx="2762250" cy="22013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17755" y="863024"/>
            <a:ext cx="1187845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First Razor</a:t>
            </a:r>
          </a:p>
          <a:p>
            <a:r>
              <a:rPr lang="en-US" sz="1600" dirty="0" smtClean="0"/>
              <a:t>result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648200"/>
            <a:ext cx="3706921" cy="17623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99" y="2971800"/>
            <a:ext cx="3706921" cy="1768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Stransverse</a:t>
            </a:r>
            <a:r>
              <a:rPr lang="en-US" dirty="0" smtClean="0"/>
              <a:t> mass (M</a:t>
            </a:r>
            <a:r>
              <a:rPr lang="en-US" baseline="-25000" dirty="0" smtClean="0"/>
              <a:t>T2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399"/>
            <a:ext cx="5486400" cy="5481935"/>
          </a:xfrm>
        </p:spPr>
        <p:txBody>
          <a:bodyPr/>
          <a:lstStyle/>
          <a:p>
            <a:r>
              <a:rPr lang="en-US" dirty="0" smtClean="0"/>
              <a:t>Generalize </a:t>
            </a:r>
            <a:r>
              <a:rPr lang="en-US" dirty="0" err="1" smtClean="0"/>
              <a:t>transv</a:t>
            </a:r>
            <a:r>
              <a:rPr lang="en-US" dirty="0" smtClean="0"/>
              <a:t>. mass to two invisible particles (</a:t>
            </a:r>
            <a:r>
              <a:rPr lang="en-US" dirty="0" err="1" smtClean="0"/>
              <a:t>M</a:t>
            </a:r>
            <a:r>
              <a:rPr lang="en-US" sz="2000" baseline="-25000" dirty="0" err="1" smtClean="0"/>
              <a:t>miss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Simplest case: no extra jets;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miss</a:t>
            </a:r>
            <a:r>
              <a:rPr lang="en-US" dirty="0" smtClean="0"/>
              <a:t>=0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Always with </a:t>
            </a:r>
            <a:r>
              <a:rPr lang="en-US" dirty="0" err="1" smtClean="0"/>
              <a:t>pseudojet</a:t>
            </a:r>
            <a:r>
              <a:rPr lang="en-US" dirty="0" smtClean="0"/>
              <a:t> formation</a:t>
            </a:r>
          </a:p>
          <a:p>
            <a:pPr lvl="1"/>
            <a:r>
              <a:rPr lang="en-US" dirty="0" smtClean="0"/>
              <a:t>For signal: M</a:t>
            </a:r>
            <a:r>
              <a:rPr lang="en-US" baseline="-25000" dirty="0" smtClean="0"/>
              <a:t>T2</a:t>
            </a:r>
            <a:r>
              <a:rPr lang="en-US" dirty="0" smtClean="0"/>
              <a:t>~ME</a:t>
            </a:r>
            <a:r>
              <a:rPr lang="en-US" baseline="-25000" dirty="0" smtClean="0"/>
              <a:t>T</a:t>
            </a:r>
          </a:p>
          <a:p>
            <a:pPr lvl="1"/>
            <a:r>
              <a:rPr lang="en-US" dirty="0" smtClean="0"/>
              <a:t>For </a:t>
            </a:r>
            <a:r>
              <a:rPr lang="en-US" dirty="0" err="1" smtClean="0"/>
              <a:t>bkg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Well-measured </a:t>
            </a:r>
            <a:r>
              <a:rPr lang="en-US" dirty="0" err="1" smtClean="0"/>
              <a:t>dijets</a:t>
            </a:r>
            <a:r>
              <a:rPr lang="en-US" dirty="0" smtClean="0"/>
              <a:t>: M</a:t>
            </a:r>
            <a:r>
              <a:rPr lang="en-US" baseline="-25000" dirty="0" smtClean="0"/>
              <a:t>T2</a:t>
            </a:r>
            <a:r>
              <a:rPr lang="en-US" dirty="0" smtClean="0"/>
              <a:t>~0</a:t>
            </a:r>
          </a:p>
          <a:p>
            <a:pPr lvl="2"/>
            <a:r>
              <a:rPr lang="en-US" dirty="0" err="1" smtClean="0"/>
              <a:t>Mis</a:t>
            </a:r>
            <a:r>
              <a:rPr lang="en-US" dirty="0" smtClean="0"/>
              <a:t>-measured </a:t>
            </a:r>
            <a:r>
              <a:rPr lang="en-US" dirty="0" err="1" smtClean="0"/>
              <a:t>evs</a:t>
            </a:r>
            <a:r>
              <a:rPr lang="en-US" dirty="0" smtClean="0"/>
              <a:t>: M</a:t>
            </a:r>
            <a:r>
              <a:rPr lang="en-US" baseline="-25000" dirty="0" smtClean="0"/>
              <a:t>T2</a:t>
            </a:r>
            <a:r>
              <a:rPr lang="en-US" dirty="0" smtClean="0"/>
              <a:t>&lt; ME</a:t>
            </a:r>
            <a:r>
              <a:rPr lang="en-US" baseline="-25000" dirty="0" smtClean="0"/>
              <a:t>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99" y="1066800"/>
            <a:ext cx="3175001" cy="2226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659" y="3429000"/>
            <a:ext cx="3094341" cy="2967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75" y="2133600"/>
            <a:ext cx="4454525" cy="433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950" y="4377182"/>
            <a:ext cx="2863850" cy="1947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50" y="4427982"/>
            <a:ext cx="2743200" cy="180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the full inclusive </a:t>
            </a:r>
            <a:r>
              <a:rPr lang="en-US" dirty="0" err="1" smtClean="0"/>
              <a:t>jets+MET</a:t>
            </a:r>
            <a:r>
              <a:rPr lang="en-US" dirty="0" smtClean="0"/>
              <a:t>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914399"/>
            <a:ext cx="3216275" cy="5481935"/>
          </a:xfrm>
        </p:spPr>
        <p:txBody>
          <a:bodyPr/>
          <a:lstStyle/>
          <a:p>
            <a:r>
              <a:rPr lang="en-US" dirty="0" smtClean="0"/>
              <a:t>Effective mass: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Analyze different jet multiplicities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9" y="990600"/>
            <a:ext cx="5724271" cy="25427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7600"/>
            <a:ext cx="5755320" cy="25908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976257" y="1295400"/>
          <a:ext cx="2786743" cy="609600"/>
        </p:xfrm>
        <a:graphic>
          <a:graphicData uri="http://schemas.openxmlformats.org/presentationml/2006/ole">
            <p:oleObj spid="_x0000_s1161218" name="Equation" r:id="rId5" imgW="1219200" imgH="2667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66459" y="2067580"/>
            <a:ext cx="110286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2 jets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6459" y="4810780"/>
            <a:ext cx="110286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4 jets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7225" y="3103676"/>
            <a:ext cx="3178175" cy="2306524"/>
          </a:xfrm>
          <a:prstGeom prst="rect">
            <a:avLst/>
          </a:prstGeom>
        </p:spPr>
      </p:pic>
      <p:sp>
        <p:nvSpPr>
          <p:cNvPr id="14" name="Up Arrow 13"/>
          <p:cNvSpPr/>
          <p:nvPr/>
        </p:nvSpPr>
        <p:spPr bwMode="auto">
          <a:xfrm>
            <a:off x="6781800" y="4648200"/>
            <a:ext cx="3048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161219" name="Object 3"/>
          <p:cNvGraphicFramePr>
            <a:graphicFrameLocks noChangeAspect="1"/>
          </p:cNvGraphicFramePr>
          <p:nvPr/>
        </p:nvGraphicFramePr>
        <p:xfrm>
          <a:off x="6096000" y="5477586"/>
          <a:ext cx="2590800" cy="999414"/>
        </p:xfrm>
        <a:graphic>
          <a:graphicData uri="http://schemas.openxmlformats.org/presentationml/2006/ole">
            <p:oleObj spid="_x0000_s1161219" name="Equation" r:id="rId7" imgW="1219200" imgH="469900" progId="Equation.3">
              <p:embed/>
            </p:oleObj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708" y="2290466"/>
            <a:ext cx="4606483" cy="3119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with up to 10 (!) 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in the “natural SUSY” section later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37" y="1905000"/>
            <a:ext cx="3621023" cy="335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237" y="1752600"/>
            <a:ext cx="3365763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Single-lepton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Data-driven approaches to get SM background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88" y="1341272"/>
            <a:ext cx="2222212" cy="1173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9000"/>
            <a:ext cx="3048000" cy="29228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2644914"/>
            <a:ext cx="237902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Lepton Spectrum: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Lepton </a:t>
            </a:r>
            <a:r>
              <a:rPr lang="en-US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®</a:t>
            </a:r>
            <a:r>
              <a:rPr lang="en-US" sz="2000" b="1" dirty="0" smtClean="0">
                <a:solidFill>
                  <a:srgbClr val="0000FF"/>
                </a:solidFill>
              </a:rPr>
              <a:t> ME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031969"/>
            <a:ext cx="2835608" cy="269243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695700" y="4854714"/>
            <a:ext cx="2324100" cy="860286"/>
            <a:chOff x="3695700" y="2568714"/>
            <a:chExt cx="2324100" cy="86028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5700" y="2667000"/>
              <a:ext cx="2324100" cy="7620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4343400" y="2568714"/>
              <a:ext cx="400050" cy="174486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391" y="1341272"/>
            <a:ext cx="2600009" cy="24687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870801"/>
            <a:ext cx="2600009" cy="245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Single-lepton searches: inclusive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Data-driven approaches to get SM background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88" y="1341272"/>
            <a:ext cx="2222212" cy="1173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9000"/>
            <a:ext cx="3048000" cy="29228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2644914"/>
            <a:ext cx="237902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Lepton Spectrum: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Lepton </a:t>
            </a:r>
            <a:r>
              <a:rPr lang="en-US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®</a:t>
            </a:r>
            <a:r>
              <a:rPr lang="en-US" sz="2000" b="1" dirty="0" smtClean="0">
                <a:solidFill>
                  <a:srgbClr val="0000FF"/>
                </a:solidFill>
              </a:rPr>
              <a:t> ME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031969"/>
            <a:ext cx="2835608" cy="2692431"/>
          </a:xfrm>
          <a:prstGeom prst="rect">
            <a:avLst/>
          </a:prstGeom>
        </p:spPr>
      </p:pic>
      <p:grpSp>
        <p:nvGrpSpPr>
          <p:cNvPr id="8" name="Group 16"/>
          <p:cNvGrpSpPr/>
          <p:nvPr/>
        </p:nvGrpSpPr>
        <p:grpSpPr>
          <a:xfrm>
            <a:off x="3695700" y="4854714"/>
            <a:ext cx="2324100" cy="860286"/>
            <a:chOff x="3695700" y="2568714"/>
            <a:chExt cx="2324100" cy="86028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5700" y="2667000"/>
              <a:ext cx="2324100" cy="7620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4343400" y="2568714"/>
              <a:ext cx="400050" cy="174486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391" y="1341272"/>
            <a:ext cx="2600009" cy="24687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870801"/>
            <a:ext cx="2600009" cy="245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Single-lepton searches: inclusive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Data-driven approaches to get SM background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88" y="1341272"/>
            <a:ext cx="2222212" cy="1173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9000"/>
            <a:ext cx="3048000" cy="29228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2644914"/>
            <a:ext cx="237902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Lepton Spectrum: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Lepton </a:t>
            </a:r>
            <a:r>
              <a:rPr lang="en-US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®</a:t>
            </a:r>
            <a:r>
              <a:rPr lang="en-US" sz="2000" b="1" dirty="0" smtClean="0">
                <a:solidFill>
                  <a:srgbClr val="0000FF"/>
                </a:solidFill>
              </a:rPr>
              <a:t> ME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031969"/>
            <a:ext cx="2835608" cy="2692431"/>
          </a:xfrm>
          <a:prstGeom prst="rect">
            <a:avLst/>
          </a:prstGeom>
        </p:spPr>
      </p:pic>
      <p:grpSp>
        <p:nvGrpSpPr>
          <p:cNvPr id="8" name="Group 16"/>
          <p:cNvGrpSpPr/>
          <p:nvPr/>
        </p:nvGrpSpPr>
        <p:grpSpPr>
          <a:xfrm>
            <a:off x="3695700" y="4854714"/>
            <a:ext cx="2324100" cy="860286"/>
            <a:chOff x="3695700" y="2568714"/>
            <a:chExt cx="2324100" cy="86028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5700" y="2667000"/>
              <a:ext cx="2324100" cy="7620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4343400" y="2568714"/>
              <a:ext cx="400050" cy="174486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391" y="1341272"/>
            <a:ext cx="2600009" cy="24687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870801"/>
            <a:ext cx="2600009" cy="24537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555" y="1942630"/>
            <a:ext cx="5259789" cy="377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143000"/>
            <a:ext cx="7772400" cy="54102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/>
              <a:t>Preaching to the choir:</a:t>
            </a:r>
            <a:br>
              <a:rPr lang="en-US" sz="4000" dirty="0" smtClean="0"/>
            </a:br>
            <a:r>
              <a:rPr lang="en-US" sz="4000" dirty="0" smtClean="0"/>
              <a:t>to this date, there is</a:t>
            </a:r>
            <a:br>
              <a:rPr lang="en-US" sz="4000" dirty="0" smtClean="0"/>
            </a:br>
            <a:r>
              <a:rPr lang="en-US" sz="4000" dirty="0" smtClean="0"/>
              <a:t>plenty of room for new physics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>
                <a:solidFill>
                  <a:srgbClr val="FF0000"/>
                </a:solidFill>
              </a:rPr>
              <a:t>Some real and some virtual reasons to believe in new physics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Real reasons: dark matter &amp;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 masses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Virtual reasons: naturalness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Supersymmetry offers answers to both (virtual and real motivations)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[And when </a:t>
            </a:r>
            <a:r>
              <a:rPr lang="en-US" sz="1600" dirty="0" smtClean="0">
                <a:solidFill>
                  <a:srgbClr val="0000FF"/>
                </a:solidFill>
              </a:rPr>
              <a:t>cornered, </a:t>
            </a:r>
            <a:r>
              <a:rPr lang="en-US" sz="1600" dirty="0" smtClean="0">
                <a:solidFill>
                  <a:srgbClr val="0000FF"/>
                </a:solidFill>
              </a:rPr>
              <a:t>half of the reasons are good enough]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stop searches (ATLAS)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SUSY will be unnatural if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stop</a:t>
            </a:r>
            <a:r>
              <a:rPr lang="en-US" dirty="0" smtClean="0"/>
              <a:t>&gt;1 TeV: this is a real challenge for the LHC experiments!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Physics Colloquium, Bonn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04800" y="3276600"/>
            <a:ext cx="8534400" cy="3101114"/>
            <a:chOff x="304800" y="3276600"/>
            <a:chExt cx="8534400" cy="31011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3276600"/>
              <a:ext cx="8534400" cy="310111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330200" y="5943600"/>
              <a:ext cx="381000" cy="43411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1727200"/>
            <a:ext cx="7454900" cy="132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46" y="3047616"/>
            <a:ext cx="3958154" cy="32769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209800" y="1828800"/>
            <a:ext cx="4957080" cy="3525034"/>
            <a:chOff x="2129520" y="1885166"/>
            <a:chExt cx="4957080" cy="35250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9520" y="1885166"/>
              <a:ext cx="4957080" cy="35250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90903" y="3200400"/>
              <a:ext cx="1162297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sz="1400" b="1" dirty="0" err="1" smtClean="0">
                  <a:solidFill>
                    <a:srgbClr val="000090"/>
                  </a:solidFill>
                </a:rPr>
                <a:t>(stop</a:t>
              </a:r>
              <a:r>
                <a:rPr lang="en-US" sz="1400" b="1" dirty="0" smtClean="0">
                  <a:solidFill>
                    <a:srgbClr val="000090"/>
                  </a:solidFill>
                </a:rPr>
                <a:t>):</a:t>
              </a:r>
            </a:p>
            <a:p>
              <a:pPr algn="ctr"/>
              <a:r>
                <a:rPr lang="en-US" sz="1400" b="1" dirty="0" smtClean="0">
                  <a:solidFill>
                    <a:srgbClr val="000090"/>
                  </a:solidFill>
                </a:rPr>
                <a:t>down by x8</a:t>
              </a:r>
              <a:endParaRPr lang="en-US" sz="1400" b="1" dirty="0">
                <a:solidFill>
                  <a:srgbClr val="00009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stop searches (ATLAS)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SUSY will be unnatural if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stop</a:t>
            </a:r>
            <a:r>
              <a:rPr lang="en-US" dirty="0" smtClean="0"/>
              <a:t>&gt;1 TeV: this is a real challenge for the LHC experiments!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22,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Physics Colloquium, Bonn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04800" y="3276600"/>
            <a:ext cx="8534400" cy="3101114"/>
            <a:chOff x="304800" y="3276600"/>
            <a:chExt cx="8534400" cy="31011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3276600"/>
              <a:ext cx="8534400" cy="310111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330200" y="5943600"/>
              <a:ext cx="381000" cy="43411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1727200"/>
            <a:ext cx="7454900" cy="132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46" y="3047616"/>
            <a:ext cx="3958154" cy="327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Dileptons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66800"/>
            <a:ext cx="3780095" cy="1987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990600"/>
            <a:ext cx="2628900" cy="2452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81501" y="2205335"/>
            <a:ext cx="154304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Without Z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3314700"/>
            <a:ext cx="3302000" cy="3009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502" y="3294998"/>
            <a:ext cx="3123996" cy="2953402"/>
          </a:xfrm>
          <a:prstGeom prst="rect">
            <a:avLst/>
          </a:prstGeom>
        </p:spPr>
      </p:pic>
      <p:graphicFrame>
        <p:nvGraphicFramePr>
          <p:cNvPr id="1174530" name="Content Placeholder 7"/>
          <p:cNvGraphicFramePr>
            <a:graphicFrameLocks noChangeAspect="1"/>
          </p:cNvGraphicFramePr>
          <p:nvPr/>
        </p:nvGraphicFramePr>
        <p:xfrm>
          <a:off x="3962400" y="1327150"/>
          <a:ext cx="2236840" cy="577850"/>
        </p:xfrm>
        <a:graphic>
          <a:graphicData uri="http://schemas.openxmlformats.org/presentationml/2006/ole">
            <p:oleObj spid="_x0000_s1174530" name="Equation" r:id="rId7" imgW="7874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Dileptons</a:t>
            </a:r>
            <a:r>
              <a:rPr lang="en-US" dirty="0" smtClean="0"/>
              <a:t>: with a Z                         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344" y="3581400"/>
            <a:ext cx="2270856" cy="28194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481935"/>
          </a:xfrm>
        </p:spPr>
        <p:txBody>
          <a:bodyPr/>
          <a:lstStyle/>
          <a:p>
            <a:r>
              <a:rPr lang="en-US" dirty="0" smtClean="0"/>
              <a:t>SM: Z</a:t>
            </a:r>
            <a:r>
              <a:rPr lang="en-US" dirty="0" smtClean="0"/>
              <a:t>+jets</a:t>
            </a:r>
            <a:r>
              <a:rPr lang="en-US" dirty="0" smtClean="0"/>
              <a:t> (with “bad” ME</a:t>
            </a:r>
            <a:r>
              <a:rPr lang="en-US" baseline="-25000" dirty="0" smtClean="0"/>
              <a:t>T</a:t>
            </a:r>
            <a:r>
              <a:rPr lang="en-US" dirty="0" smtClean="0"/>
              <a:t>) + </a:t>
            </a:r>
            <a:r>
              <a:rPr lang="en-US" dirty="0" err="1" smtClean="0"/>
              <a:t>tt</a:t>
            </a:r>
            <a:r>
              <a:rPr lang="en-US" dirty="0" smtClean="0"/>
              <a:t> </a:t>
            </a:r>
            <a:r>
              <a:rPr lang="en-US" dirty="0" err="1" smtClean="0"/>
              <a:t>dileptons</a:t>
            </a:r>
            <a:r>
              <a:rPr lang="en-US" dirty="0" smtClean="0"/>
              <a:t> (large </a:t>
            </a:r>
            <a:r>
              <a:rPr lang="en-US" dirty="0" smtClean="0"/>
              <a:t>ME</a:t>
            </a:r>
            <a:r>
              <a:rPr lang="en-US" baseline="-25000" dirty="0" smtClean="0"/>
              <a:t>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err="1" smtClean="0"/>
              <a:t>Bkg</a:t>
            </a:r>
            <a:r>
              <a:rPr lang="en-US" dirty="0" smtClean="0"/>
              <a:t>:</a:t>
            </a:r>
            <a:r>
              <a:rPr lang="en-US" dirty="0" smtClean="0"/>
              <a:t> +/– symmetric; Signal</a:t>
            </a:r>
            <a:r>
              <a:rPr lang="en-US" dirty="0" smtClean="0"/>
              <a:t>: positive </a:t>
            </a:r>
            <a:r>
              <a:rPr lang="en-US" dirty="0" smtClean="0"/>
              <a:t>tail</a:t>
            </a:r>
          </a:p>
          <a:p>
            <a:pPr lvl="5"/>
            <a:r>
              <a:rPr lang="en-US" dirty="0" smtClean="0">
                <a:solidFill>
                  <a:srgbClr val="000090"/>
                </a:solidFill>
              </a:rPr>
              <a:t>		       For </a:t>
            </a:r>
            <a:r>
              <a:rPr lang="en-US" dirty="0" err="1" smtClean="0">
                <a:solidFill>
                  <a:srgbClr val="000090"/>
                </a:solidFill>
              </a:rPr>
              <a:t>t-tbar</a:t>
            </a:r>
            <a:r>
              <a:rPr lang="en-US" dirty="0" smtClean="0">
                <a:solidFill>
                  <a:srgbClr val="000090"/>
                </a:solidFill>
              </a:rPr>
              <a:t>: use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endParaRPr lang="en-US" dirty="0" smtClean="0">
              <a:solidFill>
                <a:srgbClr val="000090"/>
              </a:solidFill>
              <a:latin typeface="Symbol" charset="2"/>
              <a:cs typeface="Symbol" charset="2"/>
            </a:endParaRP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" y="1494383"/>
            <a:ext cx="5359400" cy="668833"/>
          </a:xfrm>
          <a:prstGeom prst="rect">
            <a:avLst/>
          </a:prstGeom>
        </p:spPr>
      </p:pic>
      <p:graphicFrame>
        <p:nvGraphicFramePr>
          <p:cNvPr id="1177604" name="Content Placeholder 7"/>
          <p:cNvGraphicFramePr>
            <a:graphicFrameLocks noChangeAspect="1"/>
          </p:cNvGraphicFramePr>
          <p:nvPr/>
        </p:nvGraphicFramePr>
        <p:xfrm>
          <a:off x="5334000" y="304800"/>
          <a:ext cx="2667000" cy="422561"/>
        </p:xfrm>
        <a:graphic>
          <a:graphicData uri="http://schemas.openxmlformats.org/presentationml/2006/ole">
            <p:oleObj spid="_x0000_s1177604" name="Equation" r:id="rId5" imgW="1282700" imgH="203200" progId="Equation.3">
              <p:embed/>
            </p:oleObj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2688438"/>
            <a:ext cx="2987675" cy="36361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40075" y="4876800"/>
            <a:ext cx="2879725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Alternate method: MET templates from data (</a:t>
            </a:r>
            <a:r>
              <a:rPr lang="en-US" sz="20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000" b="1" dirty="0" err="1" smtClean="0">
                <a:solidFill>
                  <a:srgbClr val="0000FF"/>
                </a:solidFill>
              </a:rPr>
              <a:t>+jets</a:t>
            </a:r>
            <a:r>
              <a:rPr lang="en-US" sz="2000" b="1" dirty="0" smtClean="0">
                <a:solidFill>
                  <a:srgbClr val="0000FF"/>
                </a:solidFill>
              </a:rPr>
              <a:t> &amp; multijet events)</a:t>
            </a:r>
          </a:p>
        </p:txBody>
      </p:sp>
      <p:sp>
        <p:nvSpPr>
          <p:cNvPr id="18" name="Bent Arrow 17"/>
          <p:cNvSpPr/>
          <p:nvPr/>
        </p:nvSpPr>
        <p:spPr bwMode="auto">
          <a:xfrm flipV="1">
            <a:off x="4572000" y="2971800"/>
            <a:ext cx="1524000" cy="60960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1371600"/>
            <a:ext cx="2438400" cy="2338619"/>
          </a:xfrm>
          <a:prstGeom prst="rect">
            <a:avLst/>
          </a:prstGeom>
        </p:spPr>
      </p:pic>
      <p:sp>
        <p:nvSpPr>
          <p:cNvPr id="21" name="Bent Arrow 20"/>
          <p:cNvSpPr/>
          <p:nvPr/>
        </p:nvSpPr>
        <p:spPr bwMode="auto">
          <a:xfrm flipH="1">
            <a:off x="3048000" y="4267200"/>
            <a:ext cx="1447800" cy="609600"/>
          </a:xfrm>
          <a:prstGeom prst="bentArrow">
            <a:avLst>
              <a:gd name="adj1" fmla="val 25000"/>
              <a:gd name="adj2" fmla="val 20833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SUSY searches (highlights)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71740"/>
            <a:ext cx="8763000" cy="1771460"/>
          </a:xfrm>
          <a:prstGeom prst="rect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3175000"/>
            <a:ext cx="8978900" cy="29972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rot="10800000" flipV="1">
            <a:off x="82550" y="2743200"/>
            <a:ext cx="3194050" cy="43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8001000" y="2743200"/>
            <a:ext cx="1060450" cy="43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752601"/>
            <a:ext cx="7772400" cy="28194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/>
              <a:t>Stepping back: a</a:t>
            </a:r>
            <a:r>
              <a:rPr lang="en-US" sz="4000" dirty="0" smtClean="0"/>
              <a:t> theory </a:t>
            </a:r>
            <a:r>
              <a:rPr lang="en-US" sz="4000" dirty="0" smtClean="0"/>
              <a:t>that has</a:t>
            </a:r>
            <a:r>
              <a:rPr lang="en-US" sz="4000" dirty="0" smtClean="0"/>
              <a:t> consistently </a:t>
            </a:r>
            <a:r>
              <a:rPr lang="en-US" sz="4000" dirty="0" smtClean="0"/>
              <a:t>missed </a:t>
            </a:r>
            <a:br>
              <a:rPr lang="en-US" sz="4000" dirty="0" smtClean="0"/>
            </a:br>
            <a:r>
              <a:rPr lang="en-US" sz="4000" dirty="0" smtClean="0"/>
              <a:t>its </a:t>
            </a:r>
            <a:r>
              <a:rPr lang="en-US" sz="4000" dirty="0" err="1" smtClean="0"/>
              <a:t>rendez-vous</a:t>
            </a:r>
            <a:r>
              <a:rPr lang="en-US" sz="4000" dirty="0" smtClean="0"/>
              <a:t> with</a:t>
            </a:r>
            <a:r>
              <a:rPr lang="en-US" sz="4000" dirty="0" smtClean="0"/>
              <a:t> experiment*…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And that leaves some issues unsolved…</a:t>
            </a:r>
            <a:br>
              <a:rPr lang="en-US" sz="4000" dirty="0" smtClean="0"/>
            </a:br>
            <a:r>
              <a:rPr lang="en-US" sz="4000" dirty="0" err="1" smtClean="0">
                <a:solidFill>
                  <a:srgbClr val="FF0000"/>
                </a:solidFill>
              </a:rPr>
              <a:t>S</a:t>
            </a:r>
            <a:r>
              <a:rPr lang="en-US" sz="4000" dirty="0" err="1" smtClean="0"/>
              <a:t>calar(s</a:t>
            </a:r>
            <a:r>
              <a:rPr lang="en-US" sz="4000" dirty="0" smtClean="0"/>
              <a:t>) </a:t>
            </a:r>
            <a:r>
              <a:rPr lang="en-US" sz="4000" dirty="0" smtClean="0">
                <a:solidFill>
                  <a:srgbClr val="FF0000"/>
                </a:solidFill>
              </a:rPr>
              <a:t>U</a:t>
            </a:r>
            <a:r>
              <a:rPr lang="en-US" sz="4000" dirty="0" smtClean="0"/>
              <a:t>nder </a:t>
            </a:r>
            <a:r>
              <a:rPr lang="en-US" sz="4000" dirty="0" smtClean="0">
                <a:solidFill>
                  <a:srgbClr val="FF0000"/>
                </a:solidFill>
              </a:rPr>
              <a:t>S</a:t>
            </a:r>
            <a:r>
              <a:rPr lang="en-US" sz="4000" dirty="0" smtClean="0"/>
              <a:t>tress?  </a:t>
            </a:r>
            <a:r>
              <a:rPr lang="en-US" sz="4000" dirty="0" smtClean="0">
                <a:solidFill>
                  <a:srgbClr val="FF0000"/>
                </a:solidFill>
              </a:rPr>
              <a:t>Y</a:t>
            </a:r>
            <a:r>
              <a:rPr lang="en-US" sz="4000" dirty="0" smtClean="0"/>
              <a:t>es</a:t>
            </a:r>
            <a:r>
              <a:rPr lang="en-US" sz="4000" dirty="0" smtClean="0">
                <a:solidFill>
                  <a:srgbClr val="FF0000"/>
                </a:solidFill>
              </a:rPr>
              <a:t>!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5943600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*In the past 30 years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[should] we still </a:t>
            </a:r>
            <a:r>
              <a:rPr lang="en-US" dirty="0" smtClean="0"/>
              <a:t>believe in SUSY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1. SUSY no-lose theorem: so </a:t>
            </a:r>
            <a:r>
              <a:rPr lang="en-US" dirty="0" smtClean="0"/>
              <a:t>many new </a:t>
            </a:r>
            <a:r>
              <a:rPr lang="en-US" dirty="0" err="1" smtClean="0"/>
              <a:t>params</a:t>
            </a:r>
            <a:r>
              <a:rPr lang="en-US" dirty="0" smtClean="0"/>
              <a:t> </a:t>
            </a:r>
            <a:r>
              <a:rPr lang="en-US" dirty="0" smtClean="0"/>
              <a:t>(N</a:t>
            </a:r>
            <a:r>
              <a:rPr lang="en-US" baseline="-25000" dirty="0" smtClean="0"/>
              <a:t>MSSM</a:t>
            </a:r>
            <a:r>
              <a:rPr lang="en-US" dirty="0" smtClean="0"/>
              <a:t> = N</a:t>
            </a:r>
            <a:r>
              <a:rPr lang="en-US" baseline="-25000" dirty="0" smtClean="0"/>
              <a:t>SM</a:t>
            </a:r>
            <a:r>
              <a:rPr lang="en-US" dirty="0" smtClean="0"/>
              <a:t> + 105) that </a:t>
            </a:r>
            <a:r>
              <a:rPr lang="en-US" dirty="0" smtClean="0">
                <a:solidFill>
                  <a:srgbClr val="000090"/>
                </a:solidFill>
              </a:rPr>
              <a:t>it can never</a:t>
            </a:r>
            <a:r>
              <a:rPr lang="en-US" dirty="0" smtClean="0">
                <a:solidFill>
                  <a:srgbClr val="000090"/>
                </a:solidFill>
              </a:rPr>
              <a:t> be </a:t>
            </a:r>
            <a:r>
              <a:rPr lang="en-US" dirty="0" smtClean="0">
                <a:solidFill>
                  <a:srgbClr val="000090"/>
                </a:solidFill>
              </a:rPr>
              <a:t>declared </a:t>
            </a:r>
            <a:r>
              <a:rPr lang="en-US" dirty="0" smtClean="0">
                <a:solidFill>
                  <a:srgbClr val="000090"/>
                </a:solidFill>
              </a:rPr>
              <a:t>dead (even the CMSSM); </a:t>
            </a:r>
            <a:r>
              <a:rPr lang="en-US" dirty="0" smtClean="0"/>
              <a:t>unless naturalness arguments used</a:t>
            </a:r>
          </a:p>
          <a:p>
            <a:pPr>
              <a:buNone/>
            </a:pPr>
            <a:r>
              <a:rPr lang="en-US" dirty="0" smtClean="0"/>
              <a:t>2</a:t>
            </a:r>
            <a:r>
              <a:rPr lang="en-US" dirty="0" smtClean="0"/>
              <a:t>.</a:t>
            </a:r>
            <a:r>
              <a:rPr lang="en-US" dirty="0" smtClean="0"/>
              <a:t> Can it be that nature has </a:t>
            </a:r>
            <a:r>
              <a:rPr lang="en-US" dirty="0" smtClean="0">
                <a:solidFill>
                  <a:srgbClr val="000090"/>
                </a:solidFill>
              </a:rPr>
              <a:t>missed opportunity to solve three </a:t>
            </a:r>
            <a:r>
              <a:rPr lang="en-US" dirty="0" smtClean="0">
                <a:solidFill>
                  <a:srgbClr val="000090"/>
                </a:solidFill>
              </a:rPr>
              <a:t>major</a:t>
            </a:r>
            <a:r>
              <a:rPr lang="en-US" dirty="0" smtClean="0">
                <a:solidFill>
                  <a:srgbClr val="000090"/>
                </a:solidFill>
              </a:rPr>
              <a:t> pending issues </a:t>
            </a:r>
            <a:r>
              <a:rPr lang="en-US" dirty="0" smtClean="0"/>
              <a:t>(M</a:t>
            </a:r>
            <a:r>
              <a:rPr lang="en-US" baseline="-25000" dirty="0" smtClean="0"/>
              <a:t>H</a:t>
            </a:r>
            <a:r>
              <a:rPr lang="en-US" dirty="0" smtClean="0"/>
              <a:t>;</a:t>
            </a:r>
            <a:r>
              <a:rPr lang="en-US" dirty="0" smtClean="0"/>
              <a:t> Dark </a:t>
            </a:r>
            <a:r>
              <a:rPr lang="en-US" dirty="0" smtClean="0"/>
              <a:t>Matter;</a:t>
            </a:r>
            <a:r>
              <a:rPr lang="en-US" dirty="0" smtClean="0"/>
              <a:t> couplings</a:t>
            </a:r>
            <a:r>
              <a:rPr lang="en-US" dirty="0" smtClean="0"/>
              <a:t>) in one </a:t>
            </a:r>
            <a:r>
              <a:rPr lang="en-US" dirty="0" smtClean="0"/>
              <a:t>swoop?</a:t>
            </a:r>
          </a:p>
          <a:p>
            <a:pPr lvl="1"/>
            <a:r>
              <a:rPr lang="en-US" dirty="0" smtClean="0"/>
              <a:t>Three goods for the price of</a:t>
            </a:r>
            <a:r>
              <a:rPr lang="en-US" dirty="0" smtClean="0"/>
              <a:t> two [one </a:t>
            </a:r>
            <a:r>
              <a:rPr lang="en-US" dirty="0" smtClean="0"/>
              <a:t>new principle</a:t>
            </a:r>
            <a:r>
              <a:rPr lang="en-US" dirty="0" smtClean="0"/>
              <a:t> (B</a:t>
            </a:r>
            <a:r>
              <a:rPr lang="en-US" dirty="0" smtClean="0">
                <a:latin typeface="Symbol" charset="2"/>
                <a:cs typeface="Symbol" charset="2"/>
              </a:rPr>
              <a:t>®</a:t>
            </a:r>
            <a:r>
              <a:rPr lang="en-US" dirty="0" smtClean="0"/>
              <a:t>F; F</a:t>
            </a:r>
            <a:r>
              <a:rPr lang="en-US" dirty="0" smtClean="0">
                <a:latin typeface="Symbol" charset="2"/>
                <a:cs typeface="Symbol" charset="2"/>
              </a:rPr>
              <a:t>®</a:t>
            </a:r>
            <a:r>
              <a:rPr lang="en-US" dirty="0" smtClean="0"/>
              <a:t>B) and</a:t>
            </a:r>
            <a:r>
              <a:rPr lang="en-US" dirty="0" smtClean="0"/>
              <a:t> one </a:t>
            </a:r>
            <a:r>
              <a:rPr lang="en-US" dirty="0" smtClean="0"/>
              <a:t>unknown symmetry-breaking </a:t>
            </a:r>
            <a:r>
              <a:rPr lang="en-US" dirty="0" smtClean="0"/>
              <a:t>mechanism]</a:t>
            </a:r>
          </a:p>
          <a:p>
            <a:pPr>
              <a:buNone/>
            </a:pPr>
            <a:r>
              <a:rPr lang="en-US" dirty="0" smtClean="0"/>
              <a:t>3. Alternative theories solve only one or two of these issues – so it allows</a:t>
            </a:r>
            <a:r>
              <a:rPr lang="en-US" dirty="0" smtClean="0"/>
              <a:t> us [SUSY-</a:t>
            </a:r>
            <a:r>
              <a:rPr lang="en-US" dirty="0" err="1" smtClean="0"/>
              <a:t>ers</a:t>
            </a:r>
            <a:r>
              <a:rPr lang="en-US" dirty="0" smtClean="0"/>
              <a:t>] </a:t>
            </a:r>
            <a:r>
              <a:rPr lang="en-US" dirty="0" smtClean="0"/>
              <a:t>to consider less</a:t>
            </a:r>
            <a:r>
              <a:rPr lang="en-US" dirty="0" smtClean="0"/>
              <a:t> “powerful” </a:t>
            </a:r>
            <a:r>
              <a:rPr lang="en-US" dirty="0" smtClean="0"/>
              <a:t>versions of </a:t>
            </a:r>
            <a:r>
              <a:rPr lang="en-US" dirty="0" smtClean="0"/>
              <a:t>SUSY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	As long as it solves the naturalness issue (which conveniently implies weak-scale SUSY)</a:t>
            </a:r>
          </a:p>
          <a:p>
            <a:r>
              <a:rPr lang="en-US" dirty="0" smtClean="0"/>
              <a:t>Today’s motto: it’s there, but it has escaped. How?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SUSY: what we do not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facts: despite conventional wisdom, SUSY is quite predictive: it specifies spins &amp; couplings of </a:t>
            </a:r>
            <a:r>
              <a:rPr lang="en-US" dirty="0" err="1" smtClean="0"/>
              <a:t>superpartners</a:t>
            </a:r>
            <a:endParaRPr lang="en-US" dirty="0" smtClean="0"/>
          </a:p>
          <a:p>
            <a:pPr lvl="1"/>
            <a:r>
              <a:rPr lang="en-US" dirty="0" smtClean="0"/>
              <a:t>At least as predictive as the SM (if</a:t>
            </a:r>
            <a:r>
              <a:rPr lang="en-US" dirty="0" smtClean="0"/>
              <a:t> CKM not measured)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Agnostic </a:t>
            </a:r>
            <a:r>
              <a:rPr lang="en-US" dirty="0" smtClean="0"/>
              <a:t>approach: consider all possible mass hierarchies: there are 9! = 362880 of them</a:t>
            </a:r>
          </a:p>
          <a:p>
            <a:pPr lvl="1"/>
            <a:r>
              <a:rPr lang="en-US" dirty="0" smtClean="0"/>
              <a:t>ME</a:t>
            </a:r>
            <a:r>
              <a:rPr lang="en-US" baseline="-25000" dirty="0" smtClean="0"/>
              <a:t>T</a:t>
            </a:r>
            <a:r>
              <a:rPr lang="en-US" dirty="0" smtClean="0"/>
              <a:t>: 4x8! (161,280) cases, LSP=weakly-interacting, neutral particle; phenomenology depends crucially on mass hierarchy </a:t>
            </a:r>
          </a:p>
          <a:p>
            <a:pPr lvl="1"/>
            <a:r>
              <a:rPr lang="en-US" dirty="0" err="1" smtClean="0"/>
              <a:t>CHAMPs</a:t>
            </a:r>
            <a:r>
              <a:rPr lang="en-US" dirty="0" smtClean="0"/>
              <a:t>: 8! (40,320) cases, LSP=</a:t>
            </a:r>
            <a:r>
              <a:rPr lang="en-US" dirty="0" err="1" smtClean="0"/>
              <a:t>e</a:t>
            </a:r>
            <a:r>
              <a:rPr lang="en-US" baseline="-25000" dirty="0" err="1" smtClean="0"/>
              <a:t>R</a:t>
            </a:r>
            <a:r>
              <a:rPr lang="en-US" dirty="0" smtClean="0"/>
              <a:t> (charged, color-neutral); signature: CHAMP (independently of hierarchy)</a:t>
            </a:r>
          </a:p>
          <a:p>
            <a:pPr lvl="1"/>
            <a:r>
              <a:rPr lang="en-US" dirty="0" smtClean="0"/>
              <a:t>R-hadrons: 4x8! (161,280) cases, LSP=colored object; again, independent of hierarchy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C9F68-F49B-5D4E-905C-059A66AA144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362200"/>
            <a:ext cx="6164361" cy="121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3400" y="5814536"/>
            <a:ext cx="48006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arXiv:1008.2483: “How to look for</a:t>
            </a:r>
            <a:r>
              <a:rPr lang="en-US" sz="1400" dirty="0" smtClean="0">
                <a:solidFill>
                  <a:srgbClr val="000090"/>
                </a:solidFill>
              </a:rPr>
              <a:t> SUSY under </a:t>
            </a:r>
            <a:r>
              <a:rPr lang="en-US" sz="1400" dirty="0" smtClean="0">
                <a:solidFill>
                  <a:srgbClr val="000090"/>
                </a:solidFill>
              </a:rPr>
              <a:t>the </a:t>
            </a:r>
            <a:r>
              <a:rPr lang="en-US" sz="1400" dirty="0" smtClean="0">
                <a:solidFill>
                  <a:srgbClr val="000090"/>
                </a:solidFill>
              </a:rPr>
              <a:t>lamp-post </a:t>
            </a:r>
            <a:r>
              <a:rPr lang="en-US" sz="1400" dirty="0" smtClean="0">
                <a:solidFill>
                  <a:srgbClr val="000090"/>
                </a:solidFill>
              </a:rPr>
              <a:t>at the LHC”; </a:t>
            </a:r>
            <a:r>
              <a:rPr lang="en-US" sz="1400" dirty="0" err="1" smtClean="0">
                <a:solidFill>
                  <a:srgbClr val="000090"/>
                </a:solidFill>
              </a:rPr>
              <a:t>P.Konar</a:t>
            </a:r>
            <a:r>
              <a:rPr lang="en-US" sz="1400" dirty="0" smtClean="0">
                <a:solidFill>
                  <a:srgbClr val="000090"/>
                </a:solidFill>
              </a:rPr>
              <a:t>, </a:t>
            </a:r>
            <a:r>
              <a:rPr lang="en-US" sz="1400" dirty="0" err="1" smtClean="0">
                <a:solidFill>
                  <a:srgbClr val="000090"/>
                </a:solidFill>
              </a:rPr>
              <a:t>K.Matchev</a:t>
            </a:r>
            <a:r>
              <a:rPr lang="en-US" sz="1400" dirty="0" smtClean="0">
                <a:solidFill>
                  <a:srgbClr val="000090"/>
                </a:solidFill>
              </a:rPr>
              <a:t>, </a:t>
            </a:r>
            <a:r>
              <a:rPr lang="en-US" sz="1400" dirty="0" err="1" smtClean="0">
                <a:solidFill>
                  <a:srgbClr val="000090"/>
                </a:solidFill>
              </a:rPr>
              <a:t>M.Park</a:t>
            </a:r>
            <a:r>
              <a:rPr lang="en-US" sz="1400" dirty="0" smtClean="0">
                <a:solidFill>
                  <a:srgbClr val="000090"/>
                </a:solidFill>
              </a:rPr>
              <a:t>, </a:t>
            </a:r>
            <a:r>
              <a:rPr lang="en-US" sz="1400" dirty="0" err="1" smtClean="0">
                <a:solidFill>
                  <a:srgbClr val="000090"/>
                </a:solidFill>
              </a:rPr>
              <a:t>G.Sarangi</a:t>
            </a:r>
            <a:endParaRPr lang="en-US" sz="1400" dirty="0" smtClean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relationship </a:t>
            </a:r>
            <a:r>
              <a:rPr lang="en-US" dirty="0" smtClean="0"/>
              <a:t>between Higgs</a:t>
            </a:r>
            <a:r>
              <a:rPr lang="en-US" dirty="0" smtClean="0"/>
              <a:t> &amp; SUSY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“We will always have the stop” (top </a:t>
            </a:r>
            <a:r>
              <a:rPr lang="en-US" dirty="0" err="1" smtClean="0"/>
              <a:t>squark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Previous limits not applicable, due to (expected) different decays of the stop</a:t>
            </a:r>
          </a:p>
          <a:p>
            <a:r>
              <a:rPr lang="en-US" dirty="0" smtClean="0"/>
              <a:t>Previous limits not applicable when ME</a:t>
            </a:r>
            <a:r>
              <a:rPr lang="en-US" baseline="-25000" dirty="0" smtClean="0"/>
              <a:t>T</a:t>
            </a:r>
            <a:r>
              <a:rPr lang="en-US" dirty="0" smtClean="0"/>
              <a:t> is small </a:t>
            </a:r>
            <a:r>
              <a:rPr lang="en-US" dirty="0" smtClean="0"/>
              <a:t>(Compressed spectra; or </a:t>
            </a:r>
            <a:r>
              <a:rPr lang="en-US" dirty="0" smtClean="0"/>
              <a:t>even zero? R</a:t>
            </a:r>
            <a:r>
              <a:rPr lang="en-US" baseline="-25000" dirty="0" smtClean="0"/>
              <a:t>P</a:t>
            </a:r>
            <a:r>
              <a:rPr lang="en-US" dirty="0" smtClean="0"/>
              <a:t> violation?!?)</a:t>
            </a:r>
          </a:p>
          <a:p>
            <a:r>
              <a:rPr lang="en-US" dirty="0" smtClean="0"/>
              <a:t>Other signatures that would have (easily!) escaped?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C9F68-F49B-5D4E-905C-059A66AA144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640" y="1447800"/>
            <a:ext cx="3511160" cy="2925232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24000"/>
            <a:ext cx="4038600" cy="2710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752601"/>
            <a:ext cx="7772400" cy="28194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/>
              <a:t>R</a:t>
            </a:r>
            <a:r>
              <a:rPr lang="en-US" sz="4000" baseline="-25000" dirty="0" smtClean="0"/>
              <a:t>P</a:t>
            </a:r>
            <a:r>
              <a:rPr lang="en-US" sz="4000" dirty="0" smtClean="0"/>
              <a:t>–conserving </a:t>
            </a:r>
            <a:r>
              <a:rPr lang="en-US" sz="4000" dirty="0" smtClean="0"/>
              <a:t>SUSY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“Natural SUSY”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(third-gen squarks; also </a:t>
            </a:r>
            <a:r>
              <a:rPr lang="en-US" sz="2800" dirty="0" err="1" smtClean="0">
                <a:solidFill>
                  <a:srgbClr val="FF0000"/>
                </a:solidFill>
              </a:rPr>
              <a:t>gaugino</a:t>
            </a:r>
            <a:r>
              <a:rPr lang="en-US" sz="2800" dirty="0" smtClean="0">
                <a:solidFill>
                  <a:srgbClr val="FF0000"/>
                </a:solidFill>
              </a:rPr>
              <a:t> searches)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Experimentally: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baseline="-25000" dirty="0" smtClean="0"/>
              <a:t>P</a:t>
            </a:r>
            <a:r>
              <a:rPr lang="en-US" dirty="0" smtClean="0"/>
              <a:t> conservation: </a:t>
            </a:r>
            <a:endParaRPr lang="en-US" dirty="0" smtClean="0"/>
          </a:p>
          <a:p>
            <a:pPr lvl="1"/>
            <a:r>
              <a:rPr lang="en-US" dirty="0" smtClean="0"/>
              <a:t>Stable LSP, weakly interacting, “missing </a:t>
            </a:r>
            <a:r>
              <a:rPr lang="en-US" dirty="0" err="1" smtClean="0"/>
              <a:t>transv</a:t>
            </a:r>
            <a:r>
              <a:rPr lang="en-US" dirty="0" smtClean="0"/>
              <a:t> energy” (ME</a:t>
            </a:r>
            <a:r>
              <a:rPr lang="en-US" baseline="-25000" dirty="0" smtClean="0"/>
              <a:t>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Mostly strong production – rich cascades; many jets, a few leptons</a:t>
            </a:r>
          </a:p>
          <a:p>
            <a:pPr lvl="1"/>
            <a:r>
              <a:rPr lang="en-US" dirty="0" smtClean="0"/>
              <a:t>When going after the stop: </a:t>
            </a:r>
            <a:r>
              <a:rPr lang="en-US" dirty="0" err="1" smtClean="0"/>
              <a:t>b</a:t>
            </a:r>
            <a:r>
              <a:rPr lang="en-US" dirty="0" smtClean="0"/>
              <a:t>-tagging</a:t>
            </a:r>
          </a:p>
          <a:p>
            <a:r>
              <a:rPr lang="en-US" dirty="0" smtClean="0"/>
              <a:t>R</a:t>
            </a:r>
            <a:r>
              <a:rPr lang="en-US" baseline="-25000" dirty="0" smtClean="0"/>
              <a:t>P</a:t>
            </a:r>
            <a:r>
              <a:rPr lang="en-US" dirty="0" smtClean="0"/>
              <a:t> violation:</a:t>
            </a:r>
          </a:p>
          <a:p>
            <a:pPr lvl="1"/>
            <a:r>
              <a:rPr lang="en-US" dirty="0" smtClean="0"/>
              <a:t>The dreaded possibility </a:t>
            </a:r>
            <a:r>
              <a:rPr lang="en-US" dirty="0" smtClean="0"/>
              <a:t>(harder</a:t>
            </a:r>
            <a:r>
              <a:rPr lang="en-US" dirty="0" smtClean="0"/>
              <a:t>, except in</a:t>
            </a:r>
            <a:r>
              <a:rPr lang="en-US" dirty="0" smtClean="0"/>
              <a:t> corners </a:t>
            </a:r>
            <a:r>
              <a:rPr lang="en-US" dirty="0" smtClean="0"/>
              <a:t>of possibility space)</a:t>
            </a:r>
            <a:endParaRPr lang="en-US" dirty="0" smtClean="0"/>
          </a:p>
          <a:p>
            <a:pPr lvl="1"/>
            <a:r>
              <a:rPr lang="en-US" dirty="0" smtClean="0"/>
              <a:t>Hadronic modes: to </a:t>
            </a:r>
            <a:r>
              <a:rPr lang="en-US" dirty="0" smtClean="0"/>
              <a:t>first order, no </a:t>
            </a:r>
            <a:r>
              <a:rPr lang="en-US" dirty="0" smtClean="0"/>
              <a:t>ME</a:t>
            </a:r>
            <a:r>
              <a:rPr lang="en-US" baseline="-25000" dirty="0" smtClean="0"/>
              <a:t>T </a:t>
            </a:r>
            <a:r>
              <a:rPr lang="en-US" dirty="0" smtClean="0"/>
              <a:t>(</a:t>
            </a:r>
            <a:r>
              <a:rPr lang="en-US" dirty="0" err="1" smtClean="0"/>
              <a:t>veeery</a:t>
            </a:r>
            <a:r>
              <a:rPr lang="en-US" dirty="0" smtClean="0"/>
              <a:t> hard); </a:t>
            </a:r>
            <a:r>
              <a:rPr lang="en-US" dirty="0" err="1" smtClean="0"/>
              <a:t>Leptonic</a:t>
            </a:r>
            <a:r>
              <a:rPr lang="en-US" dirty="0" smtClean="0"/>
              <a:t> modes more promising</a:t>
            </a:r>
          </a:p>
          <a:p>
            <a:pPr lvl="1"/>
            <a:r>
              <a:rPr lang="en-US" dirty="0" smtClean="0"/>
              <a:t>Strong </a:t>
            </a:r>
            <a:r>
              <a:rPr lang="en-US" dirty="0" smtClean="0"/>
              <a:t>production, but several interesting new EWK-</a:t>
            </a:r>
            <a:r>
              <a:rPr lang="en-US" dirty="0" err="1" smtClean="0"/>
              <a:t>ino</a:t>
            </a:r>
            <a:r>
              <a:rPr lang="en-US" dirty="0" smtClean="0"/>
              <a:t> production mechanisms; even more jets and </a:t>
            </a:r>
            <a:r>
              <a:rPr lang="en-US" dirty="0" smtClean="0"/>
              <a:t>leptons</a:t>
            </a:r>
          </a:p>
          <a:p>
            <a:r>
              <a:rPr lang="en-US" dirty="0" smtClean="0"/>
              <a:t>Prompted by R</a:t>
            </a:r>
            <a:r>
              <a:rPr lang="en-US" baseline="-25000" dirty="0" smtClean="0"/>
              <a:t>P</a:t>
            </a:r>
            <a:r>
              <a:rPr lang="en-US" dirty="0" smtClean="0"/>
              <a:t> violation, but still possible with R</a:t>
            </a:r>
            <a:r>
              <a:rPr lang="en-US" baseline="-25000" dirty="0" smtClean="0"/>
              <a:t>P</a:t>
            </a:r>
            <a:r>
              <a:rPr lang="en-US" dirty="0" smtClean="0"/>
              <a:t> conservation: exotic SUSY particles</a:t>
            </a:r>
          </a:p>
          <a:p>
            <a:pPr lvl="1"/>
            <a:r>
              <a:rPr lang="en-US" dirty="0" smtClean="0"/>
              <a:t>Long-lived particles (some are even “stable”)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sections determine “strategy”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7" name="Picture 6" descr="prospino_lhc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63774" y="2369602"/>
            <a:ext cx="5256226" cy="4031198"/>
          </a:xfrm>
          <a:prstGeom prst="rect">
            <a:avLst/>
          </a:prstGeom>
        </p:spPr>
      </p:pic>
      <p:pic>
        <p:nvPicPr>
          <p:cNvPr id="8" name="Picture 7" descr="T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90600"/>
            <a:ext cx="2405293" cy="1455202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9" name="TextBox 8"/>
          <p:cNvSpPr txBox="1"/>
          <p:nvPr/>
        </p:nvSpPr>
        <p:spPr>
          <a:xfrm>
            <a:off x="2698499" y="1295400"/>
            <a:ext cx="95910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Direct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T1bbbb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3429000"/>
            <a:ext cx="2057400" cy="1311088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TextBox 10"/>
          <p:cNvSpPr txBox="1"/>
          <p:nvPr/>
        </p:nvSpPr>
        <p:spPr>
          <a:xfrm>
            <a:off x="7467600" y="4740088"/>
            <a:ext cx="11811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Gluino –induced</a:t>
            </a:r>
            <a:endParaRPr lang="en-US" sz="1800" b="1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 bwMode="auto">
          <a:xfrm rot="10800000" flipV="1">
            <a:off x="5715000" y="4084544"/>
            <a:ext cx="1143000" cy="10208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408267" y="2316192"/>
            <a:ext cx="1733490" cy="4921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186466" y="1219200"/>
            <a:ext cx="3424134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 production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838200" y="4305301"/>
            <a:ext cx="2362200" cy="16002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sections determine “strategy”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5715000" y="4084544"/>
            <a:ext cx="1143000" cy="10208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982534"/>
            <a:ext cx="4991100" cy="5418266"/>
          </a:xfrm>
          <a:prstGeom prst="rect">
            <a:avLst/>
          </a:prstGeom>
        </p:spPr>
      </p:pic>
      <p:pic>
        <p:nvPicPr>
          <p:cNvPr id="16" name="Picture 15" descr="TChiNuSlep_slep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001826"/>
            <a:ext cx="2439853" cy="1387367"/>
          </a:xfrm>
          <a:prstGeom prst="rect">
            <a:avLst/>
          </a:prstGeom>
          <a:ln w="38100" cap="flat" cmpd="sng" algn="ctr">
            <a:solidFill>
              <a:srgbClr val="F32B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438400"/>
            <a:ext cx="2461260" cy="1447800"/>
          </a:xfrm>
          <a:prstGeom prst="rect">
            <a:avLst/>
          </a:prstGeom>
          <a:solidFill>
            <a:srgbClr val="F32BFF"/>
          </a:solidFill>
          <a:ln w="38100" cap="flat" cmpd="sng" algn="ctr">
            <a:solidFill>
              <a:srgbClr val="F32BFF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5" name="Straight Arrow Connector 14"/>
          <p:cNvCxnSpPr/>
          <p:nvPr/>
        </p:nvCxnSpPr>
        <p:spPr bwMode="auto">
          <a:xfrm>
            <a:off x="3028950" y="2389193"/>
            <a:ext cx="200025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32B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Arrow Connector 29"/>
          <p:cNvCxnSpPr>
            <a:stCxn id="29" idx="3"/>
          </p:cNvCxnSpPr>
          <p:nvPr/>
        </p:nvCxnSpPr>
        <p:spPr bwMode="auto">
          <a:xfrm flipV="1">
            <a:off x="3200400" y="4495800"/>
            <a:ext cx="1524000" cy="6096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59C1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>
            <a:off x="971550" y="4524382"/>
            <a:ext cx="2057400" cy="1246063"/>
            <a:chOff x="4191000" y="4926137"/>
            <a:chExt cx="2057400" cy="1246063"/>
          </a:xfrm>
        </p:grpSpPr>
        <p:grpSp>
          <p:nvGrpSpPr>
            <p:cNvPr id="33" name="Group 42"/>
            <p:cNvGrpSpPr/>
            <p:nvPr/>
          </p:nvGrpSpPr>
          <p:grpSpPr>
            <a:xfrm>
              <a:off x="4191000" y="4926137"/>
              <a:ext cx="1978294" cy="1246063"/>
              <a:chOff x="4191000" y="4926137"/>
              <a:chExt cx="1978294" cy="1246063"/>
            </a:xfrm>
          </p:grpSpPr>
          <p:grpSp>
            <p:nvGrpSpPr>
              <p:cNvPr id="43" name="Group 40"/>
              <p:cNvGrpSpPr/>
              <p:nvPr/>
            </p:nvGrpSpPr>
            <p:grpSpPr>
              <a:xfrm>
                <a:off x="4191000" y="4931908"/>
                <a:ext cx="1978294" cy="1196868"/>
                <a:chOff x="4191000" y="4931908"/>
                <a:chExt cx="1978294" cy="1196868"/>
              </a:xfrm>
            </p:grpSpPr>
            <p:pic>
              <p:nvPicPr>
                <p:cNvPr id="46" name="Picture 45" descr="T2.pd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91000" y="4931908"/>
                  <a:ext cx="1978294" cy="1196868"/>
                </a:xfrm>
                <a:prstGeom prst="rect">
                  <a:avLst/>
                </a:prstGeom>
              </p:spPr>
            </p:pic>
            <p:sp>
              <p:nvSpPr>
                <p:cNvPr id="47" name="Rectangle 46"/>
                <p:cNvSpPr/>
                <p:nvPr/>
              </p:nvSpPr>
              <p:spPr bwMode="auto">
                <a:xfrm>
                  <a:off x="5092700" y="5181600"/>
                  <a:ext cx="228600" cy="179263"/>
                </a:xfrm>
                <a:prstGeom prst="rect">
                  <a:avLst/>
                </a:prstGeom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3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 bwMode="auto">
                <a:xfrm>
                  <a:off x="5029200" y="5715000"/>
                  <a:ext cx="228600" cy="179263"/>
                </a:xfrm>
                <a:prstGeom prst="rect">
                  <a:avLst/>
                </a:prstGeom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3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 bwMode="auto">
              <a:xfrm>
                <a:off x="5867400" y="4926137"/>
                <a:ext cx="228600" cy="179263"/>
              </a:xfrm>
              <a:prstGeom prst="rect">
                <a:avLst/>
              </a:prstGeom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5867400" y="5992937"/>
                <a:ext cx="228600" cy="179263"/>
              </a:xfrm>
              <a:prstGeom prst="rect">
                <a:avLst/>
              </a:prstGeom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 bwMode="auto">
            <a:xfrm>
              <a:off x="6019800" y="5078537"/>
              <a:ext cx="228600" cy="179263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35" name="Object 9"/>
            <p:cNvGraphicFramePr>
              <a:graphicFrameLocks noChangeAspect="1"/>
            </p:cNvGraphicFramePr>
            <p:nvPr/>
          </p:nvGraphicFramePr>
          <p:xfrm>
            <a:off x="5894388" y="4931908"/>
            <a:ext cx="201612" cy="168275"/>
          </p:xfrm>
          <a:graphic>
            <a:graphicData uri="http://schemas.openxmlformats.org/presentationml/2006/ole">
              <p:oleObj spid="_x0000_s1166344" name="Equation" r:id="rId7" imgW="152400" imgH="127000" progId="Equation.3">
                <p:embed/>
              </p:oleObj>
            </a:graphicData>
          </a:graphic>
        </p:graphicFrame>
        <p:grpSp>
          <p:nvGrpSpPr>
            <p:cNvPr id="36" name="Group 36"/>
            <p:cNvGrpSpPr/>
            <p:nvPr/>
          </p:nvGrpSpPr>
          <p:grpSpPr>
            <a:xfrm>
              <a:off x="5105400" y="5181600"/>
              <a:ext cx="206374" cy="209567"/>
              <a:chOff x="5087938" y="5132505"/>
              <a:chExt cx="206374" cy="209567"/>
            </a:xfrm>
          </p:grpSpPr>
          <p:graphicFrame>
            <p:nvGraphicFramePr>
              <p:cNvPr id="41" name="Object 40"/>
              <p:cNvGraphicFramePr>
                <a:graphicFrameLocks noChangeAspect="1"/>
              </p:cNvGraphicFramePr>
              <p:nvPr/>
            </p:nvGraphicFramePr>
            <p:xfrm>
              <a:off x="5092700" y="5173528"/>
              <a:ext cx="201612" cy="168544"/>
            </p:xfrm>
            <a:graphic>
              <a:graphicData uri="http://schemas.openxmlformats.org/presentationml/2006/ole">
                <p:oleObj spid="_x0000_s1166345" name="Equation" r:id="rId8" imgW="152400" imgH="127000" progId="Equation.3">
                  <p:embed/>
                </p:oleObj>
              </a:graphicData>
            </a:graphic>
          </p:graphicFrame>
          <p:graphicFrame>
            <p:nvGraphicFramePr>
              <p:cNvPr id="42" name="Object 10"/>
              <p:cNvGraphicFramePr>
                <a:graphicFrameLocks noChangeAspect="1"/>
              </p:cNvGraphicFramePr>
              <p:nvPr/>
            </p:nvGraphicFramePr>
            <p:xfrm>
              <a:off x="5087938" y="5132505"/>
              <a:ext cx="125412" cy="55445"/>
            </p:xfrm>
            <a:graphic>
              <a:graphicData uri="http://schemas.openxmlformats.org/presentationml/2006/ole">
                <p:oleObj spid="_x0000_s1166346" name="Equation" r:id="rId9" imgW="114300" imgH="50800" progId="Equation.3">
                  <p:embed/>
                </p:oleObj>
              </a:graphicData>
            </a:graphic>
          </p:graphicFrame>
        </p:grpSp>
        <p:grpSp>
          <p:nvGrpSpPr>
            <p:cNvPr id="37" name="Group 37"/>
            <p:cNvGrpSpPr/>
            <p:nvPr/>
          </p:nvGrpSpPr>
          <p:grpSpPr>
            <a:xfrm>
              <a:off x="5105400" y="5715000"/>
              <a:ext cx="201613" cy="223720"/>
              <a:chOff x="5056187" y="5719880"/>
              <a:chExt cx="201613" cy="223720"/>
            </a:xfrm>
          </p:grpSpPr>
          <p:graphicFrame>
            <p:nvGraphicFramePr>
              <p:cNvPr id="39" name="Object 7"/>
              <p:cNvGraphicFramePr>
                <a:graphicFrameLocks noChangeAspect="1"/>
              </p:cNvGraphicFramePr>
              <p:nvPr/>
            </p:nvGraphicFramePr>
            <p:xfrm>
              <a:off x="5056187" y="5775325"/>
              <a:ext cx="201613" cy="168275"/>
            </p:xfrm>
            <a:graphic>
              <a:graphicData uri="http://schemas.openxmlformats.org/presentationml/2006/ole">
                <p:oleObj spid="_x0000_s1166347" name="Equation" r:id="rId10" imgW="152400" imgH="127000" progId="Equation.3">
                  <p:embed/>
                </p:oleObj>
              </a:graphicData>
            </a:graphic>
          </p:graphicFrame>
          <p:graphicFrame>
            <p:nvGraphicFramePr>
              <p:cNvPr id="40" name="Object 11"/>
              <p:cNvGraphicFramePr>
                <a:graphicFrameLocks noChangeAspect="1"/>
              </p:cNvGraphicFramePr>
              <p:nvPr/>
            </p:nvGraphicFramePr>
            <p:xfrm>
              <a:off x="5062538" y="5719880"/>
              <a:ext cx="125412" cy="55445"/>
            </p:xfrm>
            <a:graphic>
              <a:graphicData uri="http://schemas.openxmlformats.org/presentationml/2006/ole">
                <p:oleObj spid="_x0000_s1166348" name="Equation" r:id="rId11" imgW="114300" imgH="50800" progId="Equation.3">
                  <p:embed/>
                </p:oleObj>
              </a:graphicData>
            </a:graphic>
          </p:graphicFrame>
        </p:grpSp>
        <p:graphicFrame>
          <p:nvGraphicFramePr>
            <p:cNvPr id="38" name="Object 12"/>
            <p:cNvGraphicFramePr>
              <a:graphicFrameLocks noChangeAspect="1"/>
            </p:cNvGraphicFramePr>
            <p:nvPr/>
          </p:nvGraphicFramePr>
          <p:xfrm>
            <a:off x="5894388" y="5960501"/>
            <a:ext cx="201612" cy="168275"/>
          </p:xfrm>
          <a:graphic>
            <a:graphicData uri="http://schemas.openxmlformats.org/presentationml/2006/ole">
              <p:oleObj spid="_x0000_s1166349" name="Equation" r:id="rId12" imgW="152400" imgH="127000" progId="Equation.3">
                <p:embed/>
              </p:oleObj>
            </a:graphicData>
          </a:graphic>
        </p:graphicFrame>
      </p:grpSp>
      <p:sp>
        <p:nvSpPr>
          <p:cNvPr id="51" name="TextBox 50"/>
          <p:cNvSpPr txBox="1"/>
          <p:nvPr/>
        </p:nvSpPr>
        <p:spPr>
          <a:xfrm>
            <a:off x="5262666" y="1853624"/>
            <a:ext cx="3149820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EWK production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stop search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 </a:t>
            </a:r>
            <a:r>
              <a:rPr lang="en-US" dirty="0" err="1" smtClean="0"/>
              <a:t>squark</a:t>
            </a:r>
            <a:r>
              <a:rPr lang="en-US" dirty="0" smtClean="0"/>
              <a:t> decays: in large region, ~ “</a:t>
            </a:r>
            <a:r>
              <a:rPr lang="en-US" dirty="0" err="1" smtClean="0"/>
              <a:t>top+ME</a:t>
            </a:r>
            <a:r>
              <a:rPr lang="en-US" baseline="-25000" dirty="0" err="1" smtClean="0"/>
              <a:t>T</a:t>
            </a:r>
            <a:r>
              <a:rPr lang="en-US" dirty="0" smtClean="0"/>
              <a:t>”</a:t>
            </a:r>
            <a:endParaRPr lang="en-US" dirty="0"/>
          </a:p>
        </p:txBody>
      </p:sp>
      <p:grpSp>
        <p:nvGrpSpPr>
          <p:cNvPr id="7" name="Group 16"/>
          <p:cNvGrpSpPr/>
          <p:nvPr/>
        </p:nvGrpSpPr>
        <p:grpSpPr>
          <a:xfrm>
            <a:off x="393129" y="1371600"/>
            <a:ext cx="8162755" cy="5029200"/>
            <a:chOff x="393129" y="1219200"/>
            <a:chExt cx="8162755" cy="5029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129" y="1219200"/>
              <a:ext cx="8065071" cy="502920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806700" y="2362200"/>
              <a:ext cx="1996576" cy="3036343"/>
              <a:chOff x="2806700" y="2687693"/>
              <a:chExt cx="1996576" cy="303634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8820636">
                <a:off x="3812676" y="3068693"/>
                <a:ext cx="1371600" cy="6096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818362">
                <a:off x="2165350" y="4638186"/>
                <a:ext cx="1727200" cy="44450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841849">
              <a:off x="5581470" y="2522509"/>
              <a:ext cx="1751933" cy="71299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829206">
              <a:off x="2698494" y="4290979"/>
              <a:ext cx="3041650" cy="53915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696772">
              <a:off x="6604124" y="2758669"/>
              <a:ext cx="1805073" cy="120338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6434" y="4373063"/>
              <a:ext cx="1949450" cy="141813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43400" y="4529634"/>
              <a:ext cx="1664766" cy="11853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Numerous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e.g. ATLAS MET searches</a:t>
            </a:r>
          </a:p>
          <a:p>
            <a:pPr lvl="1"/>
            <a:r>
              <a:rPr lang="en-GB" dirty="0" err="1" smtClean="0"/>
              <a:t>N</a:t>
            </a:r>
            <a:r>
              <a:rPr lang="en-GB" baseline="-25000" dirty="0" err="1" smtClean="0"/>
              <a:t>lep</a:t>
            </a:r>
            <a:r>
              <a:rPr lang="en-GB" dirty="0" smtClean="0"/>
              <a:t>=0;  2 </a:t>
            </a:r>
            <a:r>
              <a:rPr lang="en-GB" dirty="0" err="1" smtClean="0"/>
              <a:t>b</a:t>
            </a:r>
            <a:r>
              <a:rPr lang="en-GB" dirty="0" smtClean="0"/>
              <a:t>-</a:t>
            </a:r>
            <a:r>
              <a:rPr lang="en-GB" dirty="0" smtClean="0"/>
              <a:t>jets; </a:t>
            </a:r>
            <a:r>
              <a:rPr lang="en-GB" dirty="0" err="1" smtClean="0"/>
              <a:t>N</a:t>
            </a:r>
            <a:r>
              <a:rPr lang="en-GB" baseline="-25000" dirty="0" err="1" smtClean="0"/>
              <a:t>jet</a:t>
            </a:r>
            <a:r>
              <a:rPr lang="en-GB" dirty="0" smtClean="0"/>
              <a:t>=0 &amp; 4</a:t>
            </a:r>
          </a:p>
          <a:p>
            <a:pPr lvl="1"/>
            <a:r>
              <a:rPr lang="en-GB" dirty="0" err="1" smtClean="0"/>
              <a:t>N</a:t>
            </a:r>
            <a:r>
              <a:rPr lang="en-GB" baseline="-25000" dirty="0" err="1" smtClean="0"/>
              <a:t>lep</a:t>
            </a:r>
            <a:r>
              <a:rPr lang="en-GB" dirty="0" smtClean="0"/>
              <a:t>=1; 1 </a:t>
            </a:r>
            <a:r>
              <a:rPr lang="en-GB" dirty="0" err="1" smtClean="0"/>
              <a:t>b</a:t>
            </a:r>
            <a:r>
              <a:rPr lang="en-GB" dirty="0" smtClean="0"/>
              <a:t>-jet; </a:t>
            </a:r>
            <a:r>
              <a:rPr lang="en-GB" dirty="0" err="1" smtClean="0"/>
              <a:t>N</a:t>
            </a:r>
            <a:r>
              <a:rPr lang="en-GB" baseline="-25000" dirty="0" err="1" smtClean="0"/>
              <a:t>jet</a:t>
            </a:r>
            <a:r>
              <a:rPr lang="en-GB" dirty="0" smtClean="0"/>
              <a:t>=3</a:t>
            </a:r>
          </a:p>
          <a:p>
            <a:pPr lvl="1"/>
            <a:r>
              <a:rPr lang="en-GB" dirty="0" err="1" smtClean="0"/>
              <a:t>N</a:t>
            </a:r>
            <a:r>
              <a:rPr lang="en-GB" baseline="-25000" dirty="0" err="1" smtClean="0"/>
              <a:t>lep</a:t>
            </a:r>
            <a:r>
              <a:rPr lang="en-GB" dirty="0" smtClean="0"/>
              <a:t>=2</a:t>
            </a:r>
          </a:p>
          <a:p>
            <a:pPr lvl="1"/>
            <a:r>
              <a:rPr lang="en-GB" dirty="0" smtClean="0"/>
              <a:t>Z (+ lepton) + 1 </a:t>
            </a:r>
            <a:r>
              <a:rPr lang="en-GB" dirty="0" err="1" smtClean="0"/>
              <a:t>b</a:t>
            </a:r>
            <a:r>
              <a:rPr lang="en-GB" dirty="0" smtClean="0"/>
              <a:t>-jet + </a:t>
            </a:r>
            <a:r>
              <a:rPr lang="en-GB" dirty="0" err="1" smtClean="0"/>
              <a:t>N</a:t>
            </a:r>
            <a:r>
              <a:rPr lang="en-GB" baseline="-25000" dirty="0" err="1" smtClean="0"/>
              <a:t>jet</a:t>
            </a:r>
            <a:r>
              <a:rPr lang="en-GB" dirty="0" smtClean="0"/>
              <a:t>=2–4</a:t>
            </a:r>
          </a:p>
          <a:p>
            <a:pPr lvl="1">
              <a:buNone/>
            </a:pPr>
            <a:r>
              <a:rPr lang="en-GB" dirty="0" smtClean="0"/>
              <a:t>+ heavy stop2 search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C9F68-F49B-5D4E-905C-059A66AA1446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719" y="3240247"/>
            <a:ext cx="3938281" cy="32367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10200" y="1495961"/>
            <a:ext cx="35814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“Tag” two top quarks (top: 3-jet combinations closest in </a:t>
            </a:r>
            <a:r>
              <a:rPr lang="el-GR" sz="2000" b="1" dirty="0" smtClean="0"/>
              <a:t>η</a:t>
            </a:r>
            <a:r>
              <a:rPr lang="en-US" sz="2000" b="1" dirty="0" smtClean="0"/>
              <a:t>-</a:t>
            </a:r>
            <a:r>
              <a:rPr lang="el-GR" sz="2000" b="1" dirty="0" smtClean="0"/>
              <a:t>φ</a:t>
            </a:r>
            <a:r>
              <a:rPr lang="en-US" sz="2000" b="1" dirty="0" smtClean="0"/>
              <a:t>, with 80&lt;M</a:t>
            </a:r>
            <a:r>
              <a:rPr lang="en-US" sz="2000" b="1" baseline="-25000" dirty="0" smtClean="0"/>
              <a:t>3J</a:t>
            </a:r>
            <a:r>
              <a:rPr lang="en-US" sz="2000" b="1" dirty="0" smtClean="0"/>
              <a:t>&lt;270); 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look</a:t>
            </a:r>
            <a:r>
              <a:rPr lang="en-US" sz="2000" b="1" dirty="0" smtClean="0"/>
              <a:t> for excess in ME</a:t>
            </a:r>
            <a:r>
              <a:rPr lang="en-US" sz="2000" b="1" baseline="-25000" dirty="0" smtClean="0"/>
              <a:t>T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4343400" y="1447800"/>
            <a:ext cx="1082675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6972300" y="2819400"/>
            <a:ext cx="762000" cy="46900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583" y="3763099"/>
            <a:ext cx="3539217" cy="2657049"/>
          </a:xfrm>
          <a:prstGeom prst="rect">
            <a:avLst/>
          </a:prstGeom>
        </p:spPr>
      </p:pic>
      <p:sp>
        <p:nvSpPr>
          <p:cNvPr id="20" name="Curved Right Arrow 19"/>
          <p:cNvSpPr/>
          <p:nvPr/>
        </p:nvSpPr>
        <p:spPr bwMode="auto">
          <a:xfrm>
            <a:off x="304800" y="2286000"/>
            <a:ext cx="533400" cy="1447799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183" y="3288406"/>
            <a:ext cx="3996417" cy="4453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1881"/>
            <a:ext cx="1981201" cy="1219719"/>
          </a:xfrm>
          <a:prstGeom prst="rect">
            <a:avLst/>
          </a:prstGeom>
        </p:spPr>
      </p:pic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337429" y="5165725"/>
          <a:ext cx="1262771" cy="1006475"/>
        </p:xfrm>
        <a:graphic>
          <a:graphicData uri="http://schemas.openxmlformats.org/presentationml/2006/ole">
            <p:oleObj spid="_x0000_s1239042" name="Equation" r:id="rId7" imgW="558800" imgH="444500" progId="Equation.3">
              <p:embed/>
            </p:oleObj>
          </a:graphicData>
        </a:graphic>
      </p:graphicFrame>
      <p:graphicFrame>
        <p:nvGraphicFramePr>
          <p:cNvPr id="1239043" name="Object 3"/>
          <p:cNvGraphicFramePr>
            <a:graphicFrameLocks noChangeAspect="1"/>
          </p:cNvGraphicFramePr>
          <p:nvPr/>
        </p:nvGraphicFramePr>
        <p:xfrm>
          <a:off x="5817846" y="927100"/>
          <a:ext cx="2792754" cy="533400"/>
        </p:xfrm>
        <a:graphic>
          <a:graphicData uri="http://schemas.openxmlformats.org/presentationml/2006/ole">
            <p:oleObj spid="_x0000_s1239043" name="Equation" r:id="rId8" imgW="10668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search – continued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Clr>
                <a:schemeClr val="hlink"/>
              </a:buClr>
              <a:buSzPct val="50000"/>
              <a:buFont typeface="Zapf Dingbats" charset="2"/>
              <a:buChar char="n"/>
            </a:pPr>
            <a:r>
              <a:rPr lang="en-GB" sz="2400" dirty="0" err="1" smtClean="0">
                <a:solidFill>
                  <a:srgbClr val="FF0000"/>
                </a:solidFill>
              </a:rPr>
              <a:t>N</a:t>
            </a:r>
            <a:r>
              <a:rPr lang="en-GB" sz="2400" baseline="-25000" dirty="0" err="1" smtClean="0">
                <a:solidFill>
                  <a:srgbClr val="FF0000"/>
                </a:solidFill>
              </a:rPr>
              <a:t>lep</a:t>
            </a:r>
            <a:r>
              <a:rPr lang="en-GB" sz="2400" dirty="0" smtClean="0">
                <a:solidFill>
                  <a:srgbClr val="FF0000"/>
                </a:solidFill>
              </a:rPr>
              <a:t>=1; 1 </a:t>
            </a:r>
            <a:r>
              <a:rPr lang="en-GB" sz="2400" dirty="0" err="1" smtClean="0">
                <a:solidFill>
                  <a:srgbClr val="FF0000"/>
                </a:solidFill>
              </a:rPr>
              <a:t>b</a:t>
            </a:r>
            <a:r>
              <a:rPr lang="en-GB" sz="2400" dirty="0" smtClean="0">
                <a:solidFill>
                  <a:srgbClr val="FF0000"/>
                </a:solidFill>
              </a:rPr>
              <a:t>-jet; </a:t>
            </a:r>
            <a:r>
              <a:rPr lang="en-GB" sz="2400" dirty="0" err="1" smtClean="0">
                <a:solidFill>
                  <a:srgbClr val="FF0000"/>
                </a:solidFill>
              </a:rPr>
              <a:t>N</a:t>
            </a:r>
            <a:r>
              <a:rPr lang="en-GB" sz="2400" baseline="-25000" dirty="0" err="1" smtClean="0">
                <a:solidFill>
                  <a:srgbClr val="FF0000"/>
                </a:solidFill>
              </a:rPr>
              <a:t>jet</a:t>
            </a:r>
            <a:r>
              <a:rPr lang="en-GB" sz="2400" dirty="0" smtClean="0">
                <a:solidFill>
                  <a:srgbClr val="FF0000"/>
                </a:solidFill>
              </a:rPr>
              <a:t>=3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145" y="1745397"/>
            <a:ext cx="3078655" cy="2957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5" y="1425663"/>
            <a:ext cx="2724150" cy="30701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429064"/>
            <a:ext cx="2788745" cy="31429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357153"/>
            <a:ext cx="2743200" cy="19674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255" y="4495800"/>
            <a:ext cx="2560145" cy="18127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2750" y="914400"/>
            <a:ext cx="1263650" cy="4727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4357153"/>
            <a:ext cx="1028046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BDT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914400"/>
            <a:ext cx="276003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1 top tag, look at large MET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5105400"/>
            <a:ext cx="1270000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limits on direct stop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7239000" cy="5270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Gluino-induced stop production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47317"/>
            <a:ext cx="4419600" cy="1157883"/>
          </a:xfrm>
        </p:spPr>
        <p:txBody>
          <a:bodyPr/>
          <a:lstStyle/>
          <a:p>
            <a:r>
              <a:rPr lang="en-US" dirty="0" smtClean="0"/>
              <a:t>Spectacular signatures with high jet and </a:t>
            </a:r>
            <a:r>
              <a:rPr lang="en-US" dirty="0" err="1" smtClean="0"/>
              <a:t>b</a:t>
            </a:r>
            <a:r>
              <a:rPr lang="en-US" dirty="0" smtClean="0"/>
              <a:t>-tag multiplicities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90600"/>
            <a:ext cx="2630360" cy="1390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698240"/>
            <a:ext cx="2880360" cy="2667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220" y="3698240"/>
            <a:ext cx="2880360" cy="266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580" y="3622040"/>
            <a:ext cx="2880360" cy="27787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948944"/>
            <a:ext cx="2971800" cy="2556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Gluino-induced stop production </a:t>
            </a:r>
            <a:r>
              <a:rPr lang="en-US" dirty="0" smtClean="0"/>
              <a:t>(II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0" y="914400"/>
            <a:ext cx="4419600" cy="92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Zapf Dingbats" charset="2"/>
              <a:buChar char="n"/>
              <a:tabLst/>
              <a:defRPr/>
            </a:pPr>
            <a:r>
              <a:rPr kumimoji="1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With four top quarks:</a:t>
            </a:r>
            <a:r>
              <a:rPr kumimoji="1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large lepton multiplicities (+SS)</a:t>
            </a: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40" y="1752600"/>
            <a:ext cx="2630360" cy="1390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2862" y="1739838"/>
            <a:ext cx="1743075" cy="13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7" y="3200400"/>
            <a:ext cx="3290337" cy="3124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3124200"/>
            <a:ext cx="3346450" cy="32251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1752600"/>
            <a:ext cx="2895600" cy="2076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962400"/>
            <a:ext cx="2652382" cy="17967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98858" y="1153180"/>
            <a:ext cx="177524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Same-Sign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Gluino-induced stop: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1"/>
            <a:ext cx="4572000" cy="541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50" y="1788129"/>
            <a:ext cx="4425950" cy="4316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EWKinos</a:t>
            </a:r>
            <a:r>
              <a:rPr lang="en-US" dirty="0" smtClean="0"/>
              <a:t>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leptons, OS + MET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66" y="2667000"/>
            <a:ext cx="3699933" cy="361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38" y="2670628"/>
            <a:ext cx="3665461" cy="3653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114800"/>
            <a:ext cx="845771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</a:t>
            </a:r>
            <a:r>
              <a:rPr lang="en-US" baseline="-25000" dirty="0" smtClean="0">
                <a:solidFill>
                  <a:srgbClr val="0000FF"/>
                </a:solidFill>
              </a:rPr>
              <a:t>T2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400" y="4114800"/>
            <a:ext cx="1114407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</a:t>
            </a:r>
            <a:r>
              <a:rPr lang="en-US" baseline="-25000" dirty="0" smtClean="0">
                <a:solidFill>
                  <a:srgbClr val="0000FF"/>
                </a:solidFill>
              </a:rPr>
              <a:t>CT,P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1371600"/>
            <a:ext cx="1917700" cy="1193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037" y="1057378"/>
            <a:ext cx="2239963" cy="16096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400" dirty="0" smtClean="0">
                <a:ea typeface="ＭＳ Ｐゴシック" pitchFamily="-84" charset="-128"/>
                <a:cs typeface="ＭＳ Ｐゴシック" pitchFamily="-84" charset="-128"/>
              </a:rPr>
              <a:t>Introduction</a:t>
            </a:r>
            <a:endParaRPr lang="en-US" sz="4400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2063750"/>
          </a:xfrm>
          <a:noFill/>
        </p:spPr>
        <p:txBody>
          <a:bodyPr/>
          <a:lstStyle/>
          <a:p>
            <a:pPr marL="0" indent="0" algn="ctr">
              <a:buFont typeface="Zapf Dingbats" pitchFamily="-84" charset="2"/>
              <a:buNone/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Short historical </a:t>
            </a: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prelude </a:t>
            </a: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(aka how we got to </a:t>
            </a: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here)</a:t>
            </a:r>
            <a:endParaRPr lang="en-US" sz="2000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EWKinos</a:t>
            </a:r>
            <a:r>
              <a:rPr lang="en-US" dirty="0" smtClean="0"/>
              <a:t>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2400"/>
            <a:ext cx="3276600" cy="200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2" y="952500"/>
            <a:ext cx="2915887" cy="270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924300"/>
            <a:ext cx="3073400" cy="1894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554" y="3657600"/>
            <a:ext cx="3957345" cy="273873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EWKinos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399"/>
            <a:ext cx="4648200" cy="5481935"/>
          </a:xfrm>
        </p:spPr>
        <p:txBody>
          <a:bodyPr/>
          <a:lstStyle/>
          <a:p>
            <a:r>
              <a:rPr lang="en-GB" dirty="0" smtClean="0"/>
              <a:t>Large set of searches</a:t>
            </a:r>
          </a:p>
          <a:p>
            <a:pPr lvl="1"/>
            <a:r>
              <a:rPr lang="en-GB" dirty="0" smtClean="0"/>
              <a:t>2 leptons + MET </a:t>
            </a:r>
          </a:p>
          <a:p>
            <a:pPr lvl="1"/>
            <a:r>
              <a:rPr lang="en-GB" dirty="0" smtClean="0"/>
              <a:t>2 taus + MET (C1C1 pair production with </a:t>
            </a:r>
            <a:r>
              <a:rPr lang="en-GB" dirty="0" err="1" smtClean="0"/>
              <a:t>staus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3 leptons + MET (for </a:t>
            </a:r>
            <a:r>
              <a:rPr lang="en-GB" dirty="0" err="1" smtClean="0"/>
              <a:t>sleptons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4 leptons + MET (N2+N3); also RPV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C9F68-F49B-5D4E-905C-059A66AA1446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805" y="3581400"/>
            <a:ext cx="3056195" cy="2781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80" y="3606800"/>
            <a:ext cx="2986420" cy="2717800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 bwMode="auto">
          <a:xfrm>
            <a:off x="3028951" y="3124200"/>
            <a:ext cx="40005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Bent Arrow 15"/>
          <p:cNvSpPr/>
          <p:nvPr/>
        </p:nvSpPr>
        <p:spPr bwMode="auto">
          <a:xfrm rot="5400000">
            <a:off x="4756150" y="2774950"/>
            <a:ext cx="1155700" cy="762000"/>
          </a:xfrm>
          <a:prstGeom prst="bentArrow">
            <a:avLst>
              <a:gd name="adj1" fmla="val 24535"/>
              <a:gd name="adj2" fmla="val 20446"/>
              <a:gd name="adj3" fmla="val 25000"/>
              <a:gd name="adj4" fmla="val 6162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880" y="1010920"/>
            <a:ext cx="2636520" cy="257048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 bwMode="auto">
          <a:xfrm>
            <a:off x="4191000" y="1905000"/>
            <a:ext cx="208788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0" y="4351954"/>
            <a:ext cx="1204580" cy="1076622"/>
          </a:xfrm>
          <a:prstGeom prst="rect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1608" y="4790778"/>
            <a:ext cx="1180392" cy="1076622"/>
          </a:xfrm>
          <a:prstGeom prst="rect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3600" dirty="0" smtClean="0"/>
              <a:t>It </a:t>
            </a:r>
            <a:r>
              <a:rPr lang="en-US" sz="3600" dirty="0" smtClean="0"/>
              <a:t>would be useful to have a</a:t>
            </a:r>
            <a:r>
              <a:rPr lang="en-US" sz="3600" dirty="0" smtClean="0"/>
              <a:t> </a:t>
            </a:r>
          </a:p>
          <a:p>
            <a:pPr algn="ctr">
              <a:buNone/>
            </a:pPr>
            <a:r>
              <a:rPr lang="en-US" sz="3600" dirty="0" smtClean="0"/>
              <a:t>“</a:t>
            </a:r>
            <a:r>
              <a:rPr lang="en-US" sz="3600" dirty="0" err="1" smtClean="0"/>
              <a:t>NatMSSM</a:t>
            </a:r>
            <a:r>
              <a:rPr lang="en-US" sz="3600" dirty="0" smtClean="0"/>
              <a:t>”</a:t>
            </a:r>
            <a:endParaRPr lang="en-US" sz="3600" dirty="0" smtClean="0"/>
          </a:p>
          <a:p>
            <a:pPr algn="ctr"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Even </a:t>
            </a:r>
            <a:r>
              <a:rPr lang="en-US" sz="3200" dirty="0" smtClean="0">
                <a:solidFill>
                  <a:srgbClr val="0000FF"/>
                </a:solidFill>
              </a:rPr>
              <a:t>if this sounds a bit naïve, </a:t>
            </a:r>
          </a:p>
          <a:p>
            <a:pPr algn="ctr"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the point is that with the (SUSY) </a:t>
            </a:r>
            <a:r>
              <a:rPr lang="en-US" sz="3200" dirty="0" smtClean="0">
                <a:solidFill>
                  <a:srgbClr val="0000FF"/>
                </a:solidFill>
              </a:rPr>
              <a:t>SMS</a:t>
            </a:r>
            <a:endParaRPr lang="en-US" sz="3200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and </a:t>
            </a:r>
            <a:r>
              <a:rPr lang="en-US" sz="3200" dirty="0" smtClean="0">
                <a:solidFill>
                  <a:srgbClr val="0000FF"/>
                </a:solidFill>
              </a:rPr>
              <a:t>an accumulating set of </a:t>
            </a:r>
            <a:r>
              <a:rPr lang="en-US" sz="3200" dirty="0" smtClean="0">
                <a:solidFill>
                  <a:srgbClr val="0000FF"/>
                </a:solidFill>
              </a:rPr>
              <a:t>limits we </a:t>
            </a:r>
            <a:r>
              <a:rPr lang="en-US" sz="3200" dirty="0" smtClean="0">
                <a:solidFill>
                  <a:srgbClr val="0000FF"/>
                </a:solidFill>
              </a:rPr>
              <a:t>have an</a:t>
            </a:r>
            <a:r>
              <a:rPr lang="en-US" sz="3200" dirty="0" smtClean="0">
                <a:solidFill>
                  <a:srgbClr val="0000FF"/>
                </a:solidFill>
              </a:rPr>
              <a:t> overall </a:t>
            </a:r>
            <a:r>
              <a:rPr lang="en-US" sz="3200" dirty="0" smtClean="0">
                <a:solidFill>
                  <a:srgbClr val="0000FF"/>
                </a:solidFill>
              </a:rPr>
              <a:t>“interpretation issue”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This goes beyond limits; prepare for the day we will have multiple 2-3</a:t>
            </a:r>
            <a:r>
              <a:rPr lang="en-US" sz="3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3200" dirty="0" smtClean="0">
                <a:solidFill>
                  <a:srgbClr val="0000FF"/>
                </a:solidFill>
              </a:rPr>
              <a:t> excesses; correlation of different channels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 09,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Rencontres de Moriond, EWK session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219201"/>
            <a:ext cx="7772400" cy="35052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/>
              <a:t>R</a:t>
            </a:r>
            <a:r>
              <a:rPr lang="en-US" sz="4000" baseline="-25000" dirty="0" smtClean="0"/>
              <a:t>P</a:t>
            </a:r>
            <a:r>
              <a:rPr lang="en-US" sz="4000" dirty="0" smtClean="0"/>
              <a:t> violating SUSY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>
                <a:solidFill>
                  <a:srgbClr val="FF0000"/>
                </a:solidFill>
              </a:rPr>
              <a:t>Mainly </a:t>
            </a:r>
            <a:r>
              <a:rPr lang="en-US" dirty="0" err="1" smtClean="0">
                <a:solidFill>
                  <a:srgbClr val="FF0000"/>
                </a:solidFill>
              </a:rPr>
              <a:t>leptonic</a:t>
            </a:r>
            <a:r>
              <a:rPr lang="en-US" dirty="0" smtClean="0">
                <a:solidFill>
                  <a:srgbClr val="FF0000"/>
                </a:solidFill>
              </a:rPr>
              <a:t> channels</a:t>
            </a:r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042152" y="4051302"/>
          <a:ext cx="7364495" cy="673099"/>
        </p:xfrm>
        <a:graphic>
          <a:graphicData uri="http://schemas.openxmlformats.org/presentationml/2006/ole">
            <p:oleObj spid="_x0000_s47106" name="Equation" r:id="rId3" imgW="2362200" imgH="2159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RPV with hadrons only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Very, very hard… gluino </a:t>
            </a:r>
            <a:r>
              <a:rPr lang="en-US" dirty="0" smtClean="0">
                <a:latin typeface="Symbol" charset="2"/>
                <a:cs typeface="Symbol" charset="2"/>
              </a:rPr>
              <a:t>® </a:t>
            </a:r>
            <a:r>
              <a:rPr lang="en-US" dirty="0" smtClean="0"/>
              <a:t>3 jets</a:t>
            </a:r>
          </a:p>
          <a:p>
            <a:pPr lvl="1"/>
            <a:r>
              <a:rPr lang="en-US" dirty="0" err="1" smtClean="0"/>
              <a:t>Combinatorics</a:t>
            </a:r>
            <a:r>
              <a:rPr lang="en-US" dirty="0" smtClean="0"/>
              <a:t>! Take all triplets,</a:t>
            </a:r>
          </a:p>
          <a:p>
            <a:pPr lvl="1">
              <a:buNone/>
            </a:pPr>
            <a:r>
              <a:rPr lang="en-US" dirty="0" smtClean="0"/>
              <a:t>QCD: M</a:t>
            </a:r>
            <a:r>
              <a:rPr lang="en-US" baseline="-25000" dirty="0" smtClean="0"/>
              <a:t>3j</a:t>
            </a:r>
            <a:r>
              <a:rPr lang="en-US" dirty="0" smtClean="0"/>
              <a:t> ~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err="1" smtClean="0"/>
              <a:t>(jets</a:t>
            </a:r>
            <a:r>
              <a:rPr lang="en-US" dirty="0" smtClean="0"/>
              <a:t>); SUSY: M</a:t>
            </a:r>
            <a:r>
              <a:rPr lang="en-US" baseline="-25000" dirty="0" smtClean="0"/>
              <a:t>3j</a:t>
            </a:r>
            <a:r>
              <a:rPr lang="en-US" dirty="0" smtClean="0"/>
              <a:t> ~ M</a:t>
            </a:r>
            <a:r>
              <a:rPr lang="en-US" baseline="-25000" dirty="0" smtClean="0"/>
              <a:t>g</a:t>
            </a:r>
          </a:p>
          <a:p>
            <a:pPr lvl="1">
              <a:buNone/>
            </a:pPr>
            <a:r>
              <a:rPr lang="en-US" dirty="0" smtClean="0"/>
              <a:t>Apply </a:t>
            </a:r>
            <a:r>
              <a:rPr lang="en-US" dirty="0" smtClean="0"/>
              <a:t>M</a:t>
            </a:r>
            <a:r>
              <a:rPr lang="en-US" baseline="-25000" dirty="0" smtClean="0"/>
              <a:t>3j</a:t>
            </a:r>
            <a:r>
              <a:rPr lang="en-US" dirty="0" smtClean="0"/>
              <a:t> &lt;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err="1" smtClean="0"/>
              <a:t>(jets</a:t>
            </a:r>
            <a:r>
              <a:rPr lang="en-US" dirty="0" smtClean="0"/>
              <a:t>) – 160 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054" y="953342"/>
            <a:ext cx="3489325" cy="2628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67000"/>
            <a:ext cx="5152890" cy="3695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098" y="3073955"/>
            <a:ext cx="1574302" cy="1345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3208" y="3581400"/>
            <a:ext cx="3792192" cy="2570301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638800" y="5988050"/>
          <a:ext cx="3048747" cy="488950"/>
        </p:xfrm>
        <a:graphic>
          <a:graphicData uri="http://schemas.openxmlformats.org/presentationml/2006/ole">
            <p:oleObj spid="_x0000_s1198082" name="Equation" r:id="rId7" imgW="1346200" imgH="2159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291584" y="3601899"/>
            <a:ext cx="125221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Assumes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Br 100%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Easier channel: RPV with leptons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447800"/>
            <a:ext cx="3690914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3814466"/>
            <a:ext cx="3684552" cy="2586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823" y="3882303"/>
            <a:ext cx="3493691" cy="2366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285" y="914400"/>
            <a:ext cx="1862115" cy="553860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14" y="1523999"/>
            <a:ext cx="3505200" cy="23738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156" y="2438400"/>
            <a:ext cx="2940844" cy="2895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0" y="972106"/>
            <a:ext cx="2457450" cy="123769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RPV: 4 leptons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126" y="914400"/>
            <a:ext cx="2322674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765595"/>
            <a:ext cx="2427006" cy="252125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74192" y="1066800"/>
            <a:ext cx="4788408" cy="1320800"/>
            <a:chOff x="1185545" y="902970"/>
            <a:chExt cx="4788408" cy="1320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5545" y="902970"/>
              <a:ext cx="2438400" cy="13208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902971"/>
              <a:ext cx="2316353" cy="1294003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67" y="3696053"/>
            <a:ext cx="3294108" cy="27047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496" y="3124200"/>
            <a:ext cx="3364504" cy="27625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417" y="2438400"/>
            <a:ext cx="5697583" cy="125407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SUSY with RPV: stop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423419"/>
            <a:ext cx="8623300" cy="39773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1066800"/>
            <a:ext cx="470535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Leptonic</a:t>
            </a:r>
            <a:r>
              <a:rPr lang="en-US" b="1" dirty="0" smtClean="0"/>
              <a:t> RPV</a:t>
            </a:r>
            <a:endParaRPr lang="en-US" dirty="0" smtClean="0"/>
          </a:p>
          <a:p>
            <a:r>
              <a:rPr lang="en-US" b="1" dirty="0" smtClean="0">
                <a:latin typeface="Symbol" charset="2"/>
                <a:cs typeface="Symbol" charset="2"/>
              </a:rPr>
              <a:t>l</a:t>
            </a:r>
            <a:r>
              <a:rPr lang="en-US" b="1" baseline="-25000" dirty="0" smtClean="0"/>
              <a:t>122</a:t>
            </a:r>
            <a:r>
              <a:rPr lang="en-US" b="1" dirty="0" smtClean="0"/>
              <a:t> (</a:t>
            </a:r>
            <a:r>
              <a:rPr lang="en-US" b="1" dirty="0" err="1" smtClean="0"/>
              <a:t>e,</a:t>
            </a:r>
            <a:r>
              <a:rPr lang="en-US" b="1" dirty="0" err="1" smtClean="0">
                <a:latin typeface="Symbol" charset="2"/>
                <a:cs typeface="Symbol" charset="2"/>
              </a:rPr>
              <a:t>m</a:t>
            </a:r>
            <a:r>
              <a:rPr lang="en-US" b="1" dirty="0" smtClean="0"/>
              <a:t>)		</a:t>
            </a:r>
            <a:r>
              <a:rPr lang="en-US" b="1" dirty="0" smtClean="0">
                <a:latin typeface="Symbol" charset="2"/>
                <a:cs typeface="Symbol" charset="2"/>
              </a:rPr>
              <a:t>l</a:t>
            </a:r>
            <a:r>
              <a:rPr lang="en-US" b="1" baseline="-25000" dirty="0" smtClean="0"/>
              <a:t>233</a:t>
            </a:r>
            <a:r>
              <a:rPr lang="en-US" b="1" dirty="0" smtClean="0"/>
              <a:t> (</a:t>
            </a:r>
            <a:r>
              <a:rPr lang="en-US" b="1" dirty="0" err="1" smtClean="0">
                <a:latin typeface="Symbol" charset="2"/>
                <a:cs typeface="Symbol" charset="2"/>
              </a:rPr>
              <a:t>m</a:t>
            </a:r>
            <a:r>
              <a:rPr lang="en-US" b="1" dirty="0" err="1" smtClean="0"/>
              <a:t>,</a:t>
            </a:r>
            <a:r>
              <a:rPr lang="en-US" b="1" dirty="0" err="1" smtClean="0">
                <a:latin typeface="Symbol" charset="2"/>
                <a:cs typeface="Symbol" charset="2"/>
              </a:rPr>
              <a:t>t</a:t>
            </a:r>
            <a:r>
              <a:rPr lang="en-US" b="1" dirty="0" smtClean="0"/>
              <a:t>)</a:t>
            </a:r>
            <a:endParaRPr lang="en-US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191250" y="1066800"/>
            <a:ext cx="272415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Semi-</a:t>
            </a:r>
            <a:r>
              <a:rPr lang="en-US" b="1" dirty="0" err="1" smtClean="0"/>
              <a:t>lep</a:t>
            </a:r>
            <a:r>
              <a:rPr lang="en-US" b="1" dirty="0" smtClean="0"/>
              <a:t> </a:t>
            </a:r>
          </a:p>
          <a:p>
            <a:pPr algn="ctr"/>
            <a:r>
              <a:rPr lang="en-US" b="1" dirty="0" smtClean="0">
                <a:latin typeface="Symbol" charset="2"/>
                <a:cs typeface="Symbol" charset="2"/>
              </a:rPr>
              <a:t>l</a:t>
            </a:r>
            <a:r>
              <a:rPr lang="en-US" b="1" baseline="30000" dirty="0" smtClean="0">
                <a:latin typeface="Symbol" charset="2"/>
                <a:cs typeface="Symbol" charset="2"/>
              </a:rPr>
              <a:t>’</a:t>
            </a:r>
            <a:r>
              <a:rPr lang="en-US" b="1" baseline="-25000" dirty="0" smtClean="0"/>
              <a:t>233</a:t>
            </a:r>
            <a:r>
              <a:rPr lang="en-US" b="1" dirty="0" smtClean="0"/>
              <a:t> (</a:t>
            </a:r>
            <a:r>
              <a:rPr lang="en-US" b="1" dirty="0" err="1" smtClean="0">
                <a:latin typeface="Symbol" charset="2"/>
                <a:cs typeface="Symbol" charset="2"/>
              </a:rPr>
              <a:t>m</a:t>
            </a:r>
            <a:r>
              <a:rPr lang="en-US" b="1" dirty="0" err="1" smtClean="0"/>
              <a:t>,b,t</a:t>
            </a:r>
            <a:r>
              <a:rPr lang="en-US" b="1" dirty="0" smtClean="0"/>
              <a:t>)</a:t>
            </a:r>
            <a:endParaRPr lang="en-US" b="1" dirty="0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RPV (with leptons) (e.g. CMS)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33" y="1066800"/>
            <a:ext cx="7389767" cy="508679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219201"/>
            <a:ext cx="7772400" cy="35052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/>
              <a:t>Exotic SUSY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>
                <a:solidFill>
                  <a:srgbClr val="FF0000"/>
                </a:solidFill>
              </a:rPr>
              <a:t>Long-lifetime &amp; “strange” signatures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(RPV, GMSB, Split-SUSY, 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hidden valleys…)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“Turn on the LHC and find Higgs &amp; SUSY”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ATLAS and CMS were designed to do this; they were “guaranteed” to find the Higgs – period; right away</a:t>
            </a:r>
          </a:p>
          <a:p>
            <a:pPr lvl="1"/>
            <a:r>
              <a:rPr lang="en-US" dirty="0" smtClean="0"/>
              <a:t>In fact: SUSY is strongly produced, so will be observed first</a:t>
            </a:r>
          </a:p>
          <a:p>
            <a:pPr lvl="2"/>
            <a:r>
              <a:rPr lang="en-US" dirty="0" smtClean="0"/>
              <a:t>For the “impatient”: join SUSY physics group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4" descr="cms_gluino_event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485032"/>
            <a:ext cx="3494088" cy="391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9600" y="2971800"/>
            <a:ext cx="3810000" cy="2667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Zapf Dingbats" charset="2"/>
              <a:buChar char="n"/>
            </a:pPr>
            <a:r>
              <a:rPr lang="en-GB" sz="2400" b="1" dirty="0">
                <a:solidFill>
                  <a:srgbClr val="FF0000"/>
                </a:solidFill>
              </a:rPr>
              <a:t>Many hard Jets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Zapf Dingbats" charset="2"/>
              <a:buChar char="n"/>
            </a:pPr>
            <a:r>
              <a:rPr lang="en-GB" sz="2400" b="1" dirty="0">
                <a:solidFill>
                  <a:srgbClr val="FF0000"/>
                </a:solidFill>
              </a:rPr>
              <a:t>Large missing energy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60000"/>
              <a:buFont typeface="Zapf Dingbats" charset="2"/>
              <a:buChar char="u"/>
            </a:pPr>
            <a:r>
              <a:rPr lang="en-GB" sz="2000" b="1" dirty="0">
                <a:solidFill>
                  <a:srgbClr val="003399"/>
                </a:solidFill>
              </a:rPr>
              <a:t>2 </a:t>
            </a:r>
            <a:r>
              <a:rPr lang="en-GB" sz="2000" b="1" dirty="0" err="1">
                <a:solidFill>
                  <a:srgbClr val="003399"/>
                </a:solidFill>
              </a:rPr>
              <a:t>LSPs</a:t>
            </a:r>
            <a:endParaRPr lang="en-GB" sz="2000" b="1" dirty="0">
              <a:solidFill>
                <a:srgbClr val="003399"/>
              </a:solidFill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60000"/>
              <a:buFont typeface="Zapf Dingbats" charset="2"/>
              <a:buChar char="u"/>
            </a:pPr>
            <a:r>
              <a:rPr lang="en-GB" sz="2000" b="1" dirty="0">
                <a:solidFill>
                  <a:srgbClr val="003399"/>
                </a:solidFill>
              </a:rPr>
              <a:t>Many neutrinos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Zapf Dingbats" charset="2"/>
              <a:buChar char="n"/>
            </a:pPr>
            <a:r>
              <a:rPr lang="en-GB" sz="2400" b="1" dirty="0">
                <a:solidFill>
                  <a:srgbClr val="FF0000"/>
                </a:solidFill>
              </a:rPr>
              <a:t>Many leptons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Zapf Dingbats" charset="2"/>
              <a:buChar char="n"/>
            </a:pPr>
            <a:r>
              <a:rPr lang="en-GB" sz="2400" b="1" dirty="0">
                <a:solidFill>
                  <a:srgbClr val="FF0000"/>
                </a:solidFill>
              </a:rPr>
              <a:t>In a word </a:t>
            </a:r>
            <a:r>
              <a:rPr lang="en-GB" sz="2000" b="1" dirty="0">
                <a:solidFill>
                  <a:srgbClr val="003399"/>
                </a:solidFill>
              </a:rPr>
              <a:t>Spectacular!</a:t>
            </a:r>
          </a:p>
        </p:txBody>
      </p:sp>
      <p:sp>
        <p:nvSpPr>
          <p:cNvPr id="9" name="Rectangle 8"/>
          <p:cNvSpPr/>
          <p:nvPr/>
        </p:nvSpPr>
        <p:spPr>
          <a:xfrm>
            <a:off x="849332" y="5867400"/>
            <a:ext cx="7522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Text &amp;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simu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from 1999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4800" y="2485032"/>
            <a:ext cx="8305800" cy="3911302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Heavy Stable Charged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They appear in numerous SM extensions: </a:t>
            </a:r>
          </a:p>
          <a:p>
            <a:pPr lvl="1"/>
            <a:r>
              <a:rPr lang="en-US" dirty="0" smtClean="0"/>
              <a:t>SUSY (split SUSY: gluinos much lighter than squarks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®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long lifetime</a:t>
            </a:r>
            <a:r>
              <a:rPr lang="en-US" dirty="0" smtClean="0"/>
              <a:t>; </a:t>
            </a:r>
            <a:r>
              <a:rPr lang="en-US" dirty="0" smtClean="0"/>
              <a:t>GMSB </a:t>
            </a:r>
            <a:r>
              <a:rPr lang="en-US" dirty="0" smtClean="0"/>
              <a:t>models: </a:t>
            </a:r>
            <a:r>
              <a:rPr lang="en-US" dirty="0" err="1" smtClean="0"/>
              <a:t>stau</a:t>
            </a:r>
            <a:r>
              <a:rPr lang="en-US" dirty="0" smtClean="0"/>
              <a:t> NLSP, decaying via gravitational coupling only; light stop with only a limited number of decay modes)</a:t>
            </a:r>
            <a:endParaRPr lang="en-US" sz="1400" dirty="0" smtClean="0"/>
          </a:p>
          <a:p>
            <a:pPr lvl="1"/>
            <a:r>
              <a:rPr lang="en-US" dirty="0" smtClean="0"/>
              <a:t>Other: hidden valleys; </a:t>
            </a:r>
            <a:r>
              <a:rPr lang="en-US" dirty="0" err="1" smtClean="0"/>
              <a:t>GUTs</a:t>
            </a:r>
            <a:r>
              <a:rPr lang="en-US" dirty="0" smtClean="0"/>
              <a:t>; …</a:t>
            </a:r>
          </a:p>
          <a:p>
            <a:r>
              <a:rPr lang="en-US" dirty="0" smtClean="0"/>
              <a:t>Two types of signatures:</a:t>
            </a:r>
          </a:p>
          <a:p>
            <a:pPr lvl="1"/>
            <a:r>
              <a:rPr lang="en-US" dirty="0" smtClean="0"/>
              <a:t>MIP: HSCP passes through tracker &amp; </a:t>
            </a:r>
            <a:r>
              <a:rPr lang="en-US" dirty="0" err="1" smtClean="0"/>
              <a:t>muon</a:t>
            </a:r>
            <a:r>
              <a:rPr lang="en-US" dirty="0" smtClean="0"/>
              <a:t> chambers</a:t>
            </a:r>
            <a:endParaRPr lang="en-US" sz="1100" dirty="0" smtClean="0"/>
          </a:p>
          <a:p>
            <a:pPr lvl="1"/>
            <a:r>
              <a:rPr lang="en-US" dirty="0" smtClean="0"/>
              <a:t>Strongly interacting: R-hadrons traversing material can flip Q or become neutral (for example in </a:t>
            </a:r>
            <a:r>
              <a:rPr lang="en-US" dirty="0" err="1" smtClean="0"/>
              <a:t>gluino</a:t>
            </a:r>
            <a:r>
              <a:rPr lang="en-US" dirty="0" smtClean="0"/>
              <a:t> </a:t>
            </a:r>
            <a:r>
              <a:rPr lang="en-US" dirty="0" err="1" smtClean="0"/>
              <a:t>hadronization</a:t>
            </a:r>
            <a:r>
              <a:rPr lang="en-US" dirty="0" smtClean="0"/>
              <a:t>).  Majority would not reach </a:t>
            </a:r>
            <a:r>
              <a:rPr lang="en-US" dirty="0" err="1" smtClean="0"/>
              <a:t>muon</a:t>
            </a:r>
            <a:r>
              <a:rPr lang="en-US" dirty="0" smtClean="0"/>
              <a:t> chambers</a:t>
            </a:r>
          </a:p>
          <a:p>
            <a:r>
              <a:rPr lang="en-US" dirty="0" smtClean="0"/>
              <a:t>Analyses</a:t>
            </a:r>
          </a:p>
          <a:p>
            <a:pPr lvl="1"/>
            <a:r>
              <a:rPr lang="en-US" dirty="0" err="1" smtClean="0"/>
              <a:t>dE/dx</a:t>
            </a:r>
            <a:r>
              <a:rPr lang="en-US" dirty="0" smtClean="0"/>
              <a:t>: Massive, charged particles traversing detector: highly ionizing tracks in tracker and possibly </a:t>
            </a:r>
            <a:r>
              <a:rPr lang="en-US" dirty="0" err="1" smtClean="0"/>
              <a:t>muon</a:t>
            </a:r>
            <a:r>
              <a:rPr lang="en-US" dirty="0" smtClean="0"/>
              <a:t> systems</a:t>
            </a:r>
          </a:p>
          <a:p>
            <a:pPr lvl="1"/>
            <a:r>
              <a:rPr lang="en-US" dirty="0" smtClean="0"/>
              <a:t>(Out-of-time) Jet: particles stopping in the detector and decaying – possibly out-of-time with the collisions</a:t>
            </a:r>
          </a:p>
          <a:p>
            <a:r>
              <a:rPr lang="en-US" dirty="0" smtClean="0"/>
              <a:t>Complementary signatures: jet analysis sensitive to slow particles; </a:t>
            </a:r>
            <a:r>
              <a:rPr lang="en-US" dirty="0" err="1" smtClean="0"/>
              <a:t>dE/dx</a:t>
            </a:r>
            <a:r>
              <a:rPr lang="en-US" dirty="0" smtClean="0"/>
              <a:t> search needs higher </a:t>
            </a:r>
            <a:r>
              <a:rPr lang="el-GR" dirty="0" smtClean="0"/>
              <a:t>β </a:t>
            </a:r>
            <a:r>
              <a:rPr lang="en-US" dirty="0" smtClean="0"/>
              <a:t>(min-P</a:t>
            </a:r>
            <a:r>
              <a:rPr lang="en-US" baseline="-25000" dirty="0" smtClean="0"/>
              <a:t>T</a:t>
            </a:r>
            <a:r>
              <a:rPr lang="en-US" dirty="0" smtClean="0"/>
              <a:t> requirement)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 1-3,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Academic Training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C9F68-F49B-5D4E-905C-059A66AA1446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Heavily ionizing tracks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1981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Mass estimate from approximate Bethe-Bloch:</a:t>
            </a:r>
          </a:p>
          <a:p>
            <a:pPr lvl="1"/>
            <a:r>
              <a:rPr lang="en-US" dirty="0" smtClean="0"/>
              <a:t>K and C determined from proton data</a:t>
            </a:r>
          </a:p>
          <a:p>
            <a:pPr lvl="2"/>
            <a:r>
              <a:rPr lang="en-US" dirty="0" smtClean="0"/>
              <a:t>Mass resolution: 12% at 300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Cut on I</a:t>
            </a:r>
            <a:r>
              <a:rPr lang="en-US" baseline="-25000" dirty="0" smtClean="0"/>
              <a:t>AS</a:t>
            </a:r>
            <a:r>
              <a:rPr lang="en-US" dirty="0" smtClean="0"/>
              <a:t> (MIP compatibility) &amp;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(I</a:t>
            </a:r>
            <a:r>
              <a:rPr lang="en-US" baseline="-25000" dirty="0" smtClean="0"/>
              <a:t>AS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: uncorrelated) </a:t>
            </a:r>
            <a:endParaRPr lang="en-US" baseline="-25000" dirty="0" smtClean="0"/>
          </a:p>
          <a:p>
            <a:pPr lvl="1">
              <a:spcAft>
                <a:spcPts val="6000"/>
              </a:spcAft>
              <a:buNone/>
            </a:pPr>
            <a:r>
              <a:rPr lang="en-US" dirty="0" err="1" smtClean="0"/>
              <a:t>Bkg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 1-3,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Academic Training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C9F68-F49B-5D4E-905C-059A66AA1446}" type="slidenum">
              <a:rPr lang="en-US" smtClean="0"/>
              <a:pPr/>
              <a:t>61</a:t>
            </a:fld>
            <a:endParaRPr lang="en-US"/>
          </a:p>
        </p:txBody>
      </p:sp>
      <p:graphicFrame>
        <p:nvGraphicFramePr>
          <p:cNvPr id="316419" name="Object 3"/>
          <p:cNvGraphicFramePr>
            <a:graphicFrameLocks noChangeAspect="1"/>
          </p:cNvGraphicFramePr>
          <p:nvPr/>
        </p:nvGraphicFramePr>
        <p:xfrm>
          <a:off x="7162800" y="863600"/>
          <a:ext cx="1508991" cy="711381"/>
        </p:xfrm>
        <a:graphic>
          <a:graphicData uri="http://schemas.openxmlformats.org/presentationml/2006/ole">
            <p:oleObj spid="_x0000_s1190914" name="Equation" r:id="rId3" imgW="889000" imgH="419100" progId="Equation.3">
              <p:embed/>
            </p:oleObj>
          </a:graphicData>
        </a:graphic>
      </p:graphicFrame>
      <p:graphicFrame>
        <p:nvGraphicFramePr>
          <p:cNvPr id="316423" name="Object 7"/>
          <p:cNvGraphicFramePr>
            <a:graphicFrameLocks noChangeAspect="1"/>
          </p:cNvGraphicFramePr>
          <p:nvPr/>
        </p:nvGraphicFramePr>
        <p:xfrm>
          <a:off x="1416050" y="2326352"/>
          <a:ext cx="3460750" cy="721648"/>
        </p:xfrm>
        <a:graphic>
          <a:graphicData uri="http://schemas.openxmlformats.org/presentationml/2006/ole">
            <p:oleObj spid="_x0000_s1190917" name="Equation" r:id="rId4" imgW="2133600" imgH="444500" progId="Equation.3">
              <p:embed/>
            </p:oleObj>
          </a:graphicData>
        </a:graphic>
      </p:graphicFrame>
      <p:sp>
        <p:nvSpPr>
          <p:cNvPr id="43" name="Rectangle 42"/>
          <p:cNvSpPr/>
          <p:nvPr/>
        </p:nvSpPr>
        <p:spPr>
          <a:xfrm>
            <a:off x="7101609" y="1508780"/>
            <a:ext cx="181379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K=2.58 </a:t>
            </a:r>
            <a:r>
              <a:rPr lang="en-US" sz="1400" b="1" dirty="0" err="1" smtClean="0">
                <a:solidFill>
                  <a:srgbClr val="000090"/>
                </a:solidFill>
              </a:rPr>
              <a:t>MeV</a:t>
            </a:r>
            <a:r>
              <a:rPr lang="en-US" sz="1400" b="1" dirty="0" smtClean="0">
                <a:solidFill>
                  <a:srgbClr val="000090"/>
                </a:solidFill>
              </a:rPr>
              <a:t> c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2</a:t>
            </a:r>
            <a:r>
              <a:rPr lang="en-US" sz="1400" b="1" dirty="0" smtClean="0">
                <a:solidFill>
                  <a:srgbClr val="000090"/>
                </a:solidFill>
              </a:rPr>
              <a:t>/cm </a:t>
            </a:r>
          </a:p>
          <a:p>
            <a:r>
              <a:rPr lang="en-US" sz="1400" b="1" dirty="0" smtClean="0">
                <a:solidFill>
                  <a:srgbClr val="000090"/>
                </a:solidFill>
              </a:rPr>
              <a:t>C=2.56 </a:t>
            </a:r>
            <a:r>
              <a:rPr lang="en-US" sz="1400" b="1" dirty="0" err="1" smtClean="0">
                <a:solidFill>
                  <a:srgbClr val="000090"/>
                </a:solidFill>
              </a:rPr>
              <a:t>MeV</a:t>
            </a:r>
            <a:r>
              <a:rPr lang="en-US" sz="1400" b="1" dirty="0" smtClean="0">
                <a:solidFill>
                  <a:srgbClr val="000090"/>
                </a:solidFill>
              </a:rPr>
              <a:t>/cm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200400"/>
            <a:ext cx="8658655" cy="306900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162800" y="2615624"/>
            <a:ext cx="1165503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staus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Multiply-charged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4727654" cy="3388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876" y="2768600"/>
            <a:ext cx="3988523" cy="36322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Stopped </a:t>
            </a:r>
            <a:r>
              <a:rPr lang="en-US" dirty="0" err="1" smtClean="0"/>
              <a:t>gluinos</a:t>
            </a:r>
            <a:r>
              <a:rPr lang="en-US" dirty="0" smtClean="0"/>
              <a:t>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1871789"/>
          </a:xfrm>
        </p:spPr>
        <p:txBody>
          <a:bodyPr/>
          <a:lstStyle/>
          <a:p>
            <a:pPr marL="457200" indent="-457200">
              <a:spcAft>
                <a:spcPts val="0"/>
              </a:spcAft>
            </a:pPr>
            <a:r>
              <a:rPr lang="en-US" dirty="0" smtClean="0"/>
              <a:t>Slow (</a:t>
            </a:r>
            <a:r>
              <a:rPr lang="en-US" dirty="0" err="1" smtClean="0"/>
              <a:t>β</a:t>
            </a:r>
            <a:r>
              <a:rPr lang="en-US" dirty="0" smtClean="0"/>
              <a:t> &lt; 0.4) long-lived </a:t>
            </a:r>
            <a:r>
              <a:rPr lang="en-US" dirty="0" err="1" smtClean="0"/>
              <a:t>gluinos</a:t>
            </a:r>
            <a:r>
              <a:rPr lang="en-US" dirty="0" smtClean="0"/>
              <a:t> </a:t>
            </a:r>
            <a:r>
              <a:rPr lang="en-US" dirty="0" err="1" smtClean="0"/>
              <a:t>hadronize</a:t>
            </a:r>
            <a:r>
              <a:rPr lang="en-US" dirty="0" smtClean="0"/>
              <a:t> into and then stop in the dense material of the CMS detector</a:t>
            </a:r>
            <a:endParaRPr lang="en-US" sz="1500" dirty="0" smtClean="0"/>
          </a:p>
          <a:p>
            <a:pPr lvl="1"/>
            <a:r>
              <a:rPr lang="en-US" dirty="0" smtClean="0"/>
              <a:t>Their number builds up with luminosity: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 1-3,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CERN Academic Training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grpSp>
        <p:nvGrpSpPr>
          <p:cNvPr id="7" name="Group 17"/>
          <p:cNvGrpSpPr/>
          <p:nvPr/>
        </p:nvGrpSpPr>
        <p:grpSpPr>
          <a:xfrm>
            <a:off x="5715000" y="2743200"/>
            <a:ext cx="3279258" cy="3424111"/>
            <a:chOff x="2740542" y="2748089"/>
            <a:chExt cx="3279258" cy="3424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8193" y="2748089"/>
              <a:ext cx="1745807" cy="1168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0542" y="3967289"/>
              <a:ext cx="3279258" cy="45231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7575" y="4523009"/>
              <a:ext cx="1876425" cy="127903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9400" y="5759626"/>
              <a:ext cx="3048000" cy="412574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3813934"/>
            <a:ext cx="3279775" cy="22058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8400" y="1727537"/>
            <a:ext cx="26670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They then decay </a:t>
            </a:r>
            <a:r>
              <a:rPr lang="el-GR" sz="2000" b="1" dirty="0" smtClean="0">
                <a:solidFill>
                  <a:srgbClr val="000090"/>
                </a:solidFill>
              </a:rPr>
              <a:t>μ</a:t>
            </a:r>
            <a:r>
              <a:rPr lang="en-US" sz="2000" b="1" dirty="0" err="1" smtClean="0">
                <a:solidFill>
                  <a:srgbClr val="000090"/>
                </a:solidFill>
              </a:rPr>
              <a:t>s</a:t>
            </a:r>
            <a:r>
              <a:rPr lang="en-US" sz="2000" b="1" dirty="0" smtClean="0">
                <a:solidFill>
                  <a:srgbClr val="000090"/>
                </a:solidFill>
              </a:rPr>
              <a:t>, </a:t>
            </a:r>
            <a:r>
              <a:rPr lang="en-US" sz="2000" b="1" dirty="0" err="1" smtClean="0">
                <a:solidFill>
                  <a:srgbClr val="000090"/>
                </a:solidFill>
              </a:rPr>
              <a:t>s</a:t>
            </a:r>
            <a:r>
              <a:rPr lang="el-GR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</a:rPr>
              <a:t>or day</a:t>
            </a:r>
            <a:r>
              <a:rPr lang="el-GR" sz="2000" b="1" dirty="0" smtClean="0">
                <a:solidFill>
                  <a:srgbClr val="000090"/>
                </a:solidFill>
              </a:rPr>
              <a:t>(</a:t>
            </a:r>
            <a:r>
              <a:rPr lang="en-US" sz="2000" b="1" dirty="0" err="1" smtClean="0">
                <a:solidFill>
                  <a:srgbClr val="000090"/>
                </a:solidFill>
              </a:rPr>
              <a:t>s</a:t>
            </a:r>
            <a:r>
              <a:rPr lang="el-GR" sz="2000" b="1" dirty="0" smtClean="0">
                <a:solidFill>
                  <a:srgbClr val="000090"/>
                </a:solidFill>
              </a:rPr>
              <a:t>)</a:t>
            </a:r>
            <a:r>
              <a:rPr lang="en-US" sz="2000" b="1" dirty="0" smtClean="0">
                <a:solidFill>
                  <a:srgbClr val="000090"/>
                </a:solidFill>
              </a:rPr>
              <a:t> later.  Their decay: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4221540"/>
            <a:ext cx="20574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Spectacular jets in the absence of beam</a:t>
            </a:r>
            <a:endParaRPr lang="en-US" sz="2400" b="1" dirty="0">
              <a:solidFill>
                <a:srgbClr val="00009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175161"/>
            <a:ext cx="4463607" cy="1482439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6" idx="0"/>
          </p:cNvCxnSpPr>
          <p:nvPr/>
        </p:nvCxnSpPr>
        <p:spPr bwMode="auto">
          <a:xfrm rot="5400000" flipH="1" flipV="1">
            <a:off x="994380" y="3615720"/>
            <a:ext cx="868740" cy="342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Stopped gluinos (</a:t>
            </a:r>
            <a:r>
              <a:rPr lang="en-US" dirty="0" smtClean="0"/>
              <a:t>II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914400"/>
            <a:ext cx="6400801" cy="5378450"/>
          </a:xfrm>
        </p:spPr>
        <p:txBody>
          <a:bodyPr/>
          <a:lstStyle/>
          <a:p>
            <a:r>
              <a:rPr lang="en-US" dirty="0" smtClean="0"/>
              <a:t>Search carried out for different lifetimes (</a:t>
            </a:r>
            <a:r>
              <a:rPr lang="el-GR" dirty="0" smtClean="0"/>
              <a:t>Δ</a:t>
            </a:r>
            <a:r>
              <a:rPr lang="en-US" dirty="0" err="1" smtClean="0"/>
              <a:t>t</a:t>
            </a:r>
            <a:r>
              <a:rPr lang="en-US" dirty="0" smtClean="0"/>
              <a:t>=1.2</a:t>
            </a:r>
            <a:r>
              <a:rPr lang="el-GR" dirty="0" smtClean="0"/>
              <a:t>6 </a:t>
            </a:r>
            <a:r>
              <a:rPr lang="el-GR" i="1" dirty="0" smtClean="0">
                <a:latin typeface="Times"/>
                <a:cs typeface="Times"/>
              </a:rPr>
              <a:t>τ</a:t>
            </a:r>
            <a:r>
              <a:rPr lang="en-US" baseline="-25000" dirty="0" err="1" smtClean="0">
                <a:latin typeface="Times"/>
                <a:cs typeface="Times"/>
              </a:rPr>
              <a:t>g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Also look at time structure (</a:t>
            </a:r>
            <a:r>
              <a:rPr lang="el-GR" dirty="0" smtClean="0">
                <a:latin typeface="Times"/>
                <a:cs typeface="Times"/>
              </a:rPr>
              <a:t>τ</a:t>
            </a:r>
            <a:r>
              <a:rPr lang="en-US" dirty="0" smtClean="0"/>
              <a:t>&lt;100</a:t>
            </a:r>
            <a:r>
              <a:rPr lang="el-GR" dirty="0" smtClean="0"/>
              <a:t>μ</a:t>
            </a:r>
            <a:r>
              <a:rPr lang="en-US" dirty="0" err="1" smtClean="0"/>
              <a:t>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Fix                   	      (efficient</a:t>
            </a:r>
            <a:r>
              <a:rPr lang="el-GR" dirty="0" smtClean="0"/>
              <a:t> </a:t>
            </a:r>
            <a:r>
              <a:rPr lang="en-US" dirty="0" smtClean="0"/>
              <a:t>trig/jet) </a:t>
            </a:r>
          </a:p>
          <a:p>
            <a:r>
              <a:rPr lang="en-US" dirty="0" smtClean="0"/>
              <a:t>Counting experiment: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 1-3,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CERN Academic Training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711" y="1371600"/>
            <a:ext cx="3058289" cy="441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5746990" cy="1524000"/>
          </a:xfrm>
          <a:prstGeom prst="rect">
            <a:avLst/>
          </a:prstGeom>
        </p:spPr>
      </p:pic>
      <p:grpSp>
        <p:nvGrpSpPr>
          <p:cNvPr id="8" name="Group 22"/>
          <p:cNvGrpSpPr/>
          <p:nvPr/>
        </p:nvGrpSpPr>
        <p:grpSpPr>
          <a:xfrm>
            <a:off x="2590800" y="3442162"/>
            <a:ext cx="3505708" cy="1923034"/>
            <a:chOff x="1143000" y="3442162"/>
            <a:chExt cx="3505708" cy="19230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3442162"/>
              <a:ext cx="3505708" cy="1923034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 rot="5400000">
              <a:off x="2095499" y="4305301"/>
              <a:ext cx="533402" cy="45720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rot="5400000">
              <a:off x="3810001" y="4267201"/>
              <a:ext cx="533401" cy="53340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1270000" y="3442162"/>
              <a:ext cx="1065516" cy="5232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sz="2800" dirty="0" smtClean="0">
                  <a:latin typeface="Times"/>
                  <a:cs typeface="Times"/>
                </a:rPr>
                <a:t>τ=</a:t>
              </a:r>
              <a:r>
                <a:rPr lang="en-US" sz="2800" dirty="0" smtClean="0">
                  <a:latin typeface="Times"/>
                  <a:cs typeface="Times"/>
                </a:rPr>
                <a:t>1</a:t>
              </a:r>
              <a:r>
                <a:rPr lang="el-GR" sz="2800" dirty="0" smtClean="0">
                  <a:latin typeface="Times"/>
                  <a:cs typeface="Times"/>
                </a:rPr>
                <a:t>μ</a:t>
              </a:r>
              <a:r>
                <a:rPr lang="en-US" sz="2800" dirty="0" err="1" smtClean="0">
                  <a:latin typeface="Times"/>
                  <a:cs typeface="Times"/>
                </a:rPr>
                <a:t>s</a:t>
              </a:r>
              <a:endParaRPr lang="en-US" sz="2800" dirty="0">
                <a:latin typeface="Times"/>
                <a:cs typeface="Time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700" y="5270500"/>
            <a:ext cx="2311400" cy="44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5740400"/>
            <a:ext cx="3733800" cy="431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3550384"/>
            <a:ext cx="259080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Given </a:t>
            </a:r>
            <a:r>
              <a:rPr lang="el-GR" sz="2000" b="1" dirty="0" smtClean="0">
                <a:solidFill>
                  <a:srgbClr val="000090"/>
                </a:solidFill>
              </a:rPr>
              <a:t>τ </a:t>
            </a:r>
            <a:r>
              <a:rPr lang="en-US" sz="2000" b="1" dirty="0" smtClean="0">
                <a:solidFill>
                  <a:srgbClr val="000090"/>
                </a:solidFill>
              </a:rPr>
              <a:t>hypothesis: calculate PDF for signal </a:t>
            </a:r>
            <a:r>
              <a:rPr lang="en-US" sz="2000" b="1" dirty="0" err="1" smtClean="0">
                <a:solidFill>
                  <a:srgbClr val="000090"/>
                </a:solidFill>
              </a:rPr>
              <a:t>evt</a:t>
            </a:r>
            <a:r>
              <a:rPr lang="en-US" sz="2000" b="1" dirty="0" smtClean="0">
                <a:solidFill>
                  <a:srgbClr val="000090"/>
                </a:solidFill>
              </a:rPr>
              <a:t> time, using </a:t>
            </a:r>
            <a:r>
              <a:rPr lang="en-US" sz="2000" b="1" dirty="0" err="1" smtClean="0">
                <a:solidFill>
                  <a:srgbClr val="000090"/>
                </a:solidFill>
              </a:rPr>
              <a:t>lumi</a:t>
            </a:r>
            <a:r>
              <a:rPr lang="el-GR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</a:rPr>
              <a:t>profile; </a:t>
            </a:r>
            <a:r>
              <a:rPr lang="en-US" sz="2000" b="1" dirty="0" err="1" smtClean="0">
                <a:solidFill>
                  <a:srgbClr val="000090"/>
                </a:solidFill>
              </a:rPr>
              <a:t>bkg</a:t>
            </a:r>
            <a:r>
              <a:rPr lang="en-US" sz="2000" b="1" dirty="0" smtClean="0">
                <a:solidFill>
                  <a:srgbClr val="000090"/>
                </a:solidFill>
              </a:rPr>
              <a:t>: flat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Intermediate lifetimes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0" y="990600"/>
            <a:ext cx="5232400" cy="19392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7918" y="1047690"/>
            <a:ext cx="128748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sz="2000" dirty="0" err="1" smtClean="0">
                <a:solidFill>
                  <a:srgbClr val="0000FF"/>
                </a:solidFill>
              </a:rPr>
              <a:t>~O(cm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1375" y="990600"/>
            <a:ext cx="164402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sz="2000" dirty="0" smtClean="0">
                <a:solidFill>
                  <a:srgbClr val="0000FF"/>
                </a:solidFill>
              </a:rPr>
              <a:t>~O(10 cm)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37179" y="2895600"/>
            <a:ext cx="208262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Displaced vertex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5333" y="2895600"/>
            <a:ext cx="249386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“Disappearing” track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14400"/>
            <a:ext cx="3098227" cy="20890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3048000"/>
            <a:ext cx="129666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Dedicated tracking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124200"/>
            <a:ext cx="1498600" cy="1143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048598"/>
            <a:ext cx="3145833" cy="22760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675" y="3743811"/>
            <a:ext cx="2799725" cy="25807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706" y="3743810"/>
            <a:ext cx="2889294" cy="265698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Off-pointing 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en-US" dirty="0" smtClean="0"/>
              <a:t>.g. GMSB</a:t>
            </a:r>
            <a:r>
              <a:rPr lang="en-US" dirty="0" smtClean="0"/>
              <a:t>; NLSP: </a:t>
            </a:r>
            <a:r>
              <a:rPr lang="en-US" dirty="0" err="1" smtClean="0"/>
              <a:t>gravitino</a:t>
            </a:r>
            <a:endParaRPr lang="en-US" dirty="0" smtClean="0"/>
          </a:p>
          <a:p>
            <a:pPr lvl="1"/>
            <a:r>
              <a:rPr lang="en-US" dirty="0" smtClean="0"/>
              <a:t>long-lived </a:t>
            </a:r>
            <a:r>
              <a:rPr lang="el-GR" dirty="0" smtClean="0">
                <a:latin typeface="Times"/>
                <a:cs typeface="Times"/>
              </a:rPr>
              <a:t>χ</a:t>
            </a:r>
            <a:r>
              <a:rPr lang="el-GR" baseline="-25000" dirty="0" smtClean="0"/>
              <a:t>1</a:t>
            </a:r>
            <a:r>
              <a:rPr lang="el-GR" baseline="30000" dirty="0" smtClean="0"/>
              <a:t>0</a:t>
            </a:r>
            <a:r>
              <a:rPr lang="en-US" dirty="0" smtClean="0"/>
              <a:t>:</a:t>
            </a:r>
          </a:p>
          <a:p>
            <a:pPr lvl="1"/>
            <a:endParaRPr lang="en-US" baseline="30000" dirty="0" smtClean="0"/>
          </a:p>
          <a:p>
            <a:pPr lvl="1"/>
            <a:r>
              <a:rPr lang="en-US" dirty="0" smtClean="0"/>
              <a:t>Production: </a:t>
            </a:r>
          </a:p>
          <a:p>
            <a:pPr lvl="1"/>
            <a:r>
              <a:rPr lang="en-US" dirty="0" smtClean="0"/>
              <a:t>Degree of “off-pointing”: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7" name="Picture 6" descr="fig_05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61327" y="914400"/>
            <a:ext cx="3554073" cy="2406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321391"/>
            <a:ext cx="3248025" cy="3058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63" y="3429000"/>
            <a:ext cx="3716237" cy="2508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49" y="1371600"/>
            <a:ext cx="1466851" cy="392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750" y="1943100"/>
            <a:ext cx="2025650" cy="45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2793835"/>
            <a:ext cx="3200400" cy="40656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Searches not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GMSB signatures, and photons</a:t>
            </a:r>
          </a:p>
          <a:p>
            <a:r>
              <a:rPr lang="en-US" dirty="0" smtClean="0"/>
              <a:t>Disappearing tracks</a:t>
            </a:r>
          </a:p>
          <a:p>
            <a:r>
              <a:rPr lang="en-US" dirty="0" smtClean="0"/>
              <a:t>A very large number of other analyses on the topics mentioned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dizzying exclusion map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80" y="945134"/>
            <a:ext cx="7307120" cy="54750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0000" y="685800"/>
            <a:ext cx="258251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Spring 2013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447801"/>
            <a:ext cx="7772400" cy="34290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400" dirty="0" smtClean="0"/>
              <a:t>Outlook </a:t>
            </a:r>
            <a:br>
              <a:rPr lang="en-US" sz="4400" dirty="0" smtClean="0"/>
            </a:br>
            <a:r>
              <a:rPr lang="en-US" sz="3600" dirty="0" smtClean="0"/>
              <a:t>(LHC at 13-14 TeV &amp;</a:t>
            </a:r>
            <a:br>
              <a:rPr lang="en-US" sz="3600" dirty="0" smtClean="0"/>
            </a:br>
            <a:r>
              <a:rPr lang="en-US" sz="3600" dirty="0" smtClean="0"/>
              <a:t>at very high luminosity)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&amp; </a:t>
            </a:r>
            <a:br>
              <a:rPr lang="en-US" sz="4400" dirty="0" smtClean="0"/>
            </a:br>
            <a:r>
              <a:rPr lang="en-US" sz="4400" dirty="0" smtClean="0"/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SUSY search with ME</a:t>
            </a:r>
            <a:r>
              <a:rPr lang="en-US" baseline="-25000" dirty="0" smtClean="0"/>
              <a:t>T</a:t>
            </a:r>
            <a:r>
              <a:rPr lang="en-US" dirty="0" smtClean="0"/>
              <a:t>: summary of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804863" algn="l"/>
              </a:tabLst>
            </a:pPr>
            <a:r>
              <a:rPr lang="en-US" dirty="0" smtClean="0"/>
              <a:t>CMS example (ATLAS similar); no signs yet. But all analysis methods in place; now need more data (2011!)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C9F68-F49B-5D4E-905C-059A66AA144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RA_ExclusionLimits_tanb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447800" y="1752600"/>
            <a:ext cx="6248400" cy="44851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5334000"/>
            <a:ext cx="302895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Transp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from </a:t>
            </a:r>
          </a:p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March 2011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0" name="Elbow Connector 9"/>
          <p:cNvCxnSpPr/>
          <p:nvPr/>
        </p:nvCxnSpPr>
        <p:spPr bwMode="auto">
          <a:xfrm rot="10800000">
            <a:off x="4876800" y="3352800"/>
            <a:ext cx="2514600" cy="64239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391400" y="3090208"/>
            <a:ext cx="1524000" cy="1938992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Corner around which SUSY would lie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amazing three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13904"/>
            <a:ext cx="8915400" cy="4124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Going beyond design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CMS event with 78 reconstructed vertices and 2 muons…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C9F68-F49B-5D4E-905C-059A66AA1446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7" name="Picture 2" descr="\\cern.ch\dfs\Users\h\holzner\Desktop\UCSD\FEDSIZE-ANALYSIS\2012-07-16-run-meeting-high-pileup-fill\event-displ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134" t="8685" r="2" b="24434"/>
          <a:stretch>
            <a:fillRect/>
          </a:stretch>
        </p:blipFill>
        <p:spPr bwMode="auto">
          <a:xfrm>
            <a:off x="174682" y="1557660"/>
            <a:ext cx="8839200" cy="450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1381569" y="1871591"/>
            <a:ext cx="6543231" cy="4453009"/>
            <a:chOff x="3962400" y="1967139"/>
            <a:chExt cx="5283154" cy="3595461"/>
          </a:xfrm>
        </p:grpSpPr>
        <p:pic>
          <p:nvPicPr>
            <p:cNvPr id="8" name="Picture 7" descr="Screen shot 2011-11-16 at 09.49.2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962400" y="1967139"/>
              <a:ext cx="5283154" cy="3595461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 flipV="1">
              <a:off x="5320091" y="4642570"/>
              <a:ext cx="0" cy="429348"/>
            </a:xfrm>
            <a:prstGeom prst="line">
              <a:avLst/>
            </a:prstGeom>
            <a:noFill/>
            <a:ln w="381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7466829" y="4213222"/>
              <a:ext cx="0" cy="858695"/>
            </a:xfrm>
            <a:prstGeom prst="line">
              <a:avLst/>
            </a:prstGeom>
            <a:noFill/>
            <a:ln w="381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8448195" y="4029216"/>
              <a:ext cx="0" cy="1042701"/>
            </a:xfrm>
            <a:prstGeom prst="line">
              <a:avLst/>
            </a:prstGeom>
            <a:noFill/>
            <a:ln w="381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4980009" y="4240426"/>
              <a:ext cx="708094" cy="323058"/>
            </a:xfrm>
            <a:prstGeom prst="rect">
              <a:avLst/>
            </a:prstGeom>
            <a:solidFill>
              <a:srgbClr val="FFFFFF">
                <a:alpha val="3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Higgs</a:t>
              </a:r>
            </a:p>
            <a:p>
              <a:pPr algn="ctr"/>
              <a:r>
                <a:rPr lang="en-US" sz="1000" b="1" dirty="0" smtClean="0"/>
                <a:t>~ 100 </a:t>
              </a:r>
              <a:r>
                <a:rPr lang="en-US" sz="1000" b="1" dirty="0" err="1" smtClean="0"/>
                <a:t>GeV</a:t>
              </a:r>
              <a:endParaRPr lang="en-US" sz="1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98817" y="3679999"/>
              <a:ext cx="677746" cy="447311"/>
            </a:xfrm>
            <a:prstGeom prst="rect">
              <a:avLst/>
            </a:prstGeom>
            <a:solidFill>
              <a:srgbClr val="FFFFFF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SUSY</a:t>
              </a:r>
            </a:p>
            <a:p>
              <a:pPr algn="ctr"/>
              <a:r>
                <a:rPr lang="en-US" sz="1000" b="1" dirty="0" smtClean="0"/>
                <a:t>3</a:t>
              </a:r>
              <a:r>
                <a:rPr lang="en-US" sz="1000" b="1" baseline="30000" dirty="0" smtClean="0"/>
                <a:t>rd</a:t>
              </a:r>
              <a:r>
                <a:rPr lang="en-US" sz="1000" b="1" dirty="0" smtClean="0"/>
                <a:t> Gen</a:t>
              </a:r>
            </a:p>
            <a:p>
              <a:pPr algn="ctr"/>
              <a:r>
                <a:rPr lang="en-US" sz="1000" b="1" dirty="0" smtClean="0"/>
                <a:t>~500 </a:t>
              </a:r>
              <a:r>
                <a:rPr lang="en-US" sz="1000" b="1" dirty="0" err="1" smtClean="0"/>
                <a:t>GeV</a:t>
              </a:r>
              <a:endParaRPr lang="en-US" sz="1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50692" y="2679838"/>
              <a:ext cx="157296" cy="20972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04847" y="2901930"/>
              <a:ext cx="911360" cy="106857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SUSY</a:t>
              </a:r>
            </a:p>
            <a:p>
              <a:pPr algn="ctr"/>
              <a:r>
                <a:rPr lang="en-US" sz="1000" b="1" dirty="0" err="1"/>
                <a:t>s</a:t>
              </a:r>
              <a:r>
                <a:rPr lang="en-US" sz="1000" b="1" dirty="0" err="1" smtClean="0"/>
                <a:t>quarks</a:t>
              </a:r>
              <a:r>
                <a:rPr lang="en-US" sz="1000" b="1" dirty="0" smtClean="0"/>
                <a:t>/</a:t>
              </a:r>
              <a:r>
                <a:rPr lang="en-US" sz="1000" b="1" dirty="0" err="1" smtClean="0"/>
                <a:t>Gluino</a:t>
              </a:r>
              <a:r>
                <a:rPr lang="en-US" sz="1000" b="1" dirty="0" smtClean="0"/>
                <a:t> </a:t>
              </a:r>
            </a:p>
            <a:p>
              <a:pPr algn="ctr"/>
              <a:r>
                <a:rPr lang="en-US" sz="1000" b="1" dirty="0" smtClean="0"/>
                <a:t>~1.5 </a:t>
              </a:r>
              <a:r>
                <a:rPr lang="en-US" sz="1000" b="1" dirty="0" err="1" smtClean="0"/>
                <a:t>TeV</a:t>
              </a:r>
              <a:endParaRPr lang="en-US" sz="1000" b="1" dirty="0" smtClean="0"/>
            </a:p>
            <a:p>
              <a:pPr algn="ctr"/>
              <a:endParaRPr lang="en-US" sz="1000" b="1" dirty="0" smtClean="0"/>
            </a:p>
            <a:p>
              <a:pPr algn="ctr"/>
              <a:r>
                <a:rPr lang="en-US" sz="1000" b="1" dirty="0"/>
                <a:t>o</a:t>
              </a:r>
              <a:r>
                <a:rPr lang="en-US" sz="1000" b="1" dirty="0" smtClean="0"/>
                <a:t>r</a:t>
              </a:r>
            </a:p>
            <a:p>
              <a:pPr algn="ctr"/>
              <a:endParaRPr lang="en-US" sz="1000" b="1" dirty="0" smtClean="0"/>
            </a:p>
            <a:p>
              <a:pPr algn="ctr"/>
              <a:r>
                <a:rPr lang="en-US" sz="1000" b="1" dirty="0"/>
                <a:t>Z’</a:t>
              </a:r>
            </a:p>
            <a:p>
              <a:pPr algn="ctr"/>
              <a:r>
                <a:rPr lang="en-US" sz="1000" b="1" dirty="0" smtClean="0"/>
                <a:t>~3.0 </a:t>
              </a:r>
              <a:r>
                <a:rPr lang="en-US" sz="1000" b="1" dirty="0" err="1" smtClean="0"/>
                <a:t>TeV</a:t>
              </a:r>
              <a:endParaRPr lang="en-US" sz="1000" b="1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399"/>
            <a:ext cx="8610600" cy="1975166"/>
          </a:xfrm>
        </p:spPr>
        <p:txBody>
          <a:bodyPr>
            <a:normAutofit/>
          </a:bodyPr>
          <a:lstStyle/>
          <a:p>
            <a:r>
              <a:rPr lang="en-US" dirty="0" smtClean="0"/>
              <a:t>Enhances physics reach in two ways:</a:t>
            </a:r>
          </a:p>
          <a:p>
            <a:pPr lvl="1"/>
            <a:r>
              <a:rPr lang="en-US" dirty="0" smtClean="0"/>
              <a:t>Higher cross sections for new physics over full mass range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</a:t>
            </a:r>
            <a:r>
              <a:rPr lang="en-US" dirty="0" smtClean="0"/>
              <a:t>running </a:t>
            </a:r>
            <a:r>
              <a:rPr lang="en-US" dirty="0" smtClean="0"/>
              <a:t>at higher energy</a:t>
            </a:r>
            <a:endParaRPr lang="en-US" dirty="0"/>
          </a:p>
        </p:txBody>
      </p:sp>
      <p:sp>
        <p:nvSpPr>
          <p:cNvPr id="1945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June 03, 2013</a:t>
            </a:r>
            <a:endParaRPr lang="en-US"/>
          </a:p>
        </p:txBody>
      </p:sp>
      <p:sp>
        <p:nvSpPr>
          <p:cNvPr id="1946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666C-0410-554C-8ABD-907B544F3252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June 03, 2013</a:t>
            </a:r>
            <a:endParaRPr lang="en-US" smtClean="0"/>
          </a:p>
        </p:txBody>
      </p:sp>
      <p:sp>
        <p:nvSpPr>
          <p:cNvPr id="1116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Latsis symposium 2013</a:t>
            </a:r>
            <a:endParaRPr lang="en-US" smtClean="0"/>
          </a:p>
        </p:txBody>
      </p:sp>
      <p:sp>
        <p:nvSpPr>
          <p:cNvPr id="1116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3E4493E-DE7E-A345-AA1A-2B0889D80DED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1116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111622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With </a:t>
            </a:r>
            <a:r>
              <a:rPr lang="en-US" dirty="0" smtClean="0"/>
              <a:t>~40pb</a:t>
            </a:r>
            <a:r>
              <a:rPr lang="en-US" baseline="30000" dirty="0" smtClean="0"/>
              <a:t>-1</a:t>
            </a:r>
            <a:r>
              <a:rPr lang="en-US" dirty="0" smtClean="0"/>
              <a:t> (2010</a:t>
            </a:r>
            <a:r>
              <a:rPr lang="en-US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Observed all particles of the standard </a:t>
            </a:r>
            <a:r>
              <a:rPr lang="en-US" dirty="0" smtClean="0"/>
              <a:t>model. Solid </a:t>
            </a:r>
            <a:r>
              <a:rPr lang="en-US" dirty="0" smtClean="0"/>
              <a:t>basis for understanding the “background” to searches at higher mass and transverse energy </a:t>
            </a:r>
            <a:r>
              <a:rPr lang="en-US" dirty="0" smtClean="0"/>
              <a:t>scales; early W+jets, </a:t>
            </a:r>
            <a:r>
              <a:rPr lang="en-US" dirty="0" err="1" smtClean="0"/>
              <a:t>t-tbar</a:t>
            </a:r>
            <a:r>
              <a:rPr lang="en-US" dirty="0" smtClean="0"/>
              <a:t>;</a:t>
            </a:r>
            <a:r>
              <a:rPr lang="en-US" dirty="0" smtClean="0"/>
              <a:t> learned how to cope with QCD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First SUSY searches– significant coverage beyond Tevatron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With 1fb</a:t>
            </a:r>
            <a:r>
              <a:rPr lang="en-US" baseline="30000" dirty="0" smtClean="0"/>
              <a:t>–1</a:t>
            </a:r>
            <a:r>
              <a:rPr lang="en-US" dirty="0" smtClean="0"/>
              <a:t> (2011) at 7 TeV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Excluded “expected SUSY-with-ME</a:t>
            </a:r>
            <a:r>
              <a:rPr lang="en-US" baseline="-25000" dirty="0" smtClean="0"/>
              <a:t>T</a:t>
            </a:r>
            <a:r>
              <a:rPr lang="en-US" dirty="0" smtClean="0"/>
              <a:t> at ~1 TeV”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With 5fb</a:t>
            </a:r>
            <a:r>
              <a:rPr lang="en-US" baseline="30000" dirty="0" smtClean="0"/>
              <a:t>–1</a:t>
            </a:r>
            <a:r>
              <a:rPr lang="en-US" dirty="0" smtClean="0"/>
              <a:t> (2011) at 7 </a:t>
            </a:r>
            <a:r>
              <a:rPr lang="en-US" dirty="0" smtClean="0"/>
              <a:t>TeV: </a:t>
            </a:r>
            <a:r>
              <a:rPr lang="en-US" dirty="0" smtClean="0"/>
              <a:t>“standard” SUSY signatures came short for squarks/gluinos with M&lt;1.5 TeV; but searches extended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Factor four more data at 8 TeV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With the Higgs there, naturalness ever more pressing. Stop/sbottom searches: no sign so far.  Adding RPV channels; not exhaustive yet [will it ever be?]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Exotica signatures being explored.  But huge signature space.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There are </a:t>
            </a:r>
            <a:r>
              <a:rPr lang="en-US" dirty="0" smtClean="0"/>
              <a:t>still very significant regions of parameter space left.  The 13/14 TeV run promises to be very (as in very) exciting. 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Stay tuned.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to the stop: the early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90600"/>
            <a:ext cx="3581400" cy="2570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434" y="990600"/>
            <a:ext cx="3687554" cy="2646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638313"/>
            <a:ext cx="3035523" cy="2762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brief: SUSY moving further 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901" y="2362200"/>
            <a:ext cx="4131899" cy="3924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558" y="2397621"/>
            <a:ext cx="4134579" cy="39269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1783723" y="3069166"/>
            <a:ext cx="463411" cy="33483"/>
          </a:xfrm>
          <a:prstGeom prst="line">
            <a:avLst/>
          </a:prstGeom>
          <a:noFill/>
          <a:ln w="72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3492859" y="4390615"/>
            <a:ext cx="164741" cy="486185"/>
          </a:xfrm>
          <a:prstGeom prst="line">
            <a:avLst/>
          </a:prstGeom>
          <a:noFill/>
          <a:ln w="72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2036595" y="3924326"/>
            <a:ext cx="401805" cy="342874"/>
          </a:xfrm>
          <a:prstGeom prst="line">
            <a:avLst/>
          </a:prstGeom>
          <a:noFill/>
          <a:ln w="72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5263924" y="4245604"/>
            <a:ext cx="298676" cy="229030"/>
          </a:xfrm>
          <a:prstGeom prst="line">
            <a:avLst/>
          </a:prstGeom>
          <a:noFill/>
          <a:ln w="72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5551977" y="4773340"/>
            <a:ext cx="546455" cy="259834"/>
          </a:xfrm>
          <a:prstGeom prst="line">
            <a:avLst/>
          </a:prstGeom>
          <a:noFill/>
          <a:ln w="72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5835788" y="5334000"/>
            <a:ext cx="1174612" cy="435289"/>
          </a:xfrm>
          <a:prstGeom prst="line">
            <a:avLst/>
          </a:prstGeom>
          <a:noFill/>
          <a:ln w="720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 rot="1200000">
            <a:off x="2292063" y="4362799"/>
            <a:ext cx="1067461" cy="2236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6803" rIns="0" bIns="0">
            <a:prstTxWarp prst="textNoShape">
              <a:avLst/>
            </a:prstTxWarp>
          </a:bodyPr>
          <a:lstStyle/>
          <a:p>
            <a:pPr>
              <a:lnSpc>
                <a:spcPct val="97000"/>
              </a:lnSpc>
              <a:tabLst>
                <a:tab pos="723900" algn="l"/>
              </a:tabLst>
            </a:pPr>
            <a:r>
              <a:rPr lang="en-GB" sz="1800" b="1" dirty="0">
                <a:solidFill>
                  <a:srgbClr val="FF00FF"/>
                </a:solidFill>
                <a:latin typeface="Trebuchet MS" charset="0"/>
                <a:ea typeface="Tahoma" charset="0"/>
                <a:cs typeface="Tahoma" charset="0"/>
              </a:rPr>
              <a:t>2010</a:t>
            </a:r>
            <a:r>
              <a:rPr lang="en-GB" sz="1800" b="1" dirty="0">
                <a:solidFill>
                  <a:srgbClr val="FF00FF"/>
                </a:solidFill>
                <a:latin typeface="Trebuchet MS" charset="0"/>
                <a:ea typeface="Times New Roman" charset="0"/>
                <a:cs typeface="Times New Roman" charset="0"/>
              </a:rPr>
              <a:t>→</a:t>
            </a:r>
            <a:r>
              <a:rPr lang="en-GB" sz="1800" b="1" dirty="0">
                <a:solidFill>
                  <a:srgbClr val="FF00FF"/>
                </a:solidFill>
                <a:latin typeface="Trebuchet MS" charset="0"/>
                <a:ea typeface="Tahoma" charset="0"/>
                <a:cs typeface="Tahoma" charset="0"/>
              </a:rPr>
              <a:t>2011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155300" y="4669003"/>
            <a:ext cx="1067462" cy="2236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6803" rIns="0" bIns="0">
            <a:prstTxWarp prst="textNoShape">
              <a:avLst/>
            </a:prstTxWarp>
          </a:bodyPr>
          <a:lstStyle/>
          <a:p>
            <a:pPr>
              <a:lnSpc>
                <a:spcPct val="97000"/>
              </a:lnSpc>
              <a:tabLst>
                <a:tab pos="723900" algn="l"/>
              </a:tabLst>
            </a:pPr>
            <a:r>
              <a:rPr lang="en-GB" sz="1800" b="1">
                <a:solidFill>
                  <a:srgbClr val="FF00FF"/>
                </a:solidFill>
                <a:latin typeface="Trebuchet MS" charset="0"/>
                <a:ea typeface="Tahoma" charset="0"/>
                <a:cs typeface="Tahoma" charset="0"/>
              </a:rPr>
              <a:t>2010</a:t>
            </a:r>
            <a:r>
              <a:rPr lang="en-GB" sz="1800" b="1">
                <a:solidFill>
                  <a:srgbClr val="FF00FF"/>
                </a:solidFill>
                <a:latin typeface="Trebuchet MS" charset="0"/>
                <a:ea typeface="Times New Roman" charset="0"/>
                <a:cs typeface="Times New Roman" charset="0"/>
              </a:rPr>
              <a:t>→</a:t>
            </a:r>
            <a:r>
              <a:rPr lang="en-GB" sz="1800" b="1">
                <a:solidFill>
                  <a:srgbClr val="FF00FF"/>
                </a:solidFill>
                <a:latin typeface="Trebuchet MS" charset="0"/>
                <a:ea typeface="Tahoma" charset="0"/>
                <a:cs typeface="Tahoma" charset="0"/>
              </a:rPr>
              <a:t>2011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04800" y="990600"/>
            <a:ext cx="4483100" cy="1295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7560" rIns="0" bIns="0">
            <a:prstTxWarp prst="textNoShape">
              <a:avLst/>
            </a:prstTxWarp>
          </a:bodyPr>
          <a:lstStyle/>
          <a:p>
            <a:pPr algn="ctr"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Simplified</a:t>
            </a:r>
            <a:r>
              <a:rPr lang="en-GB" sz="2000" b="1" dirty="0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 model: two </a:t>
            </a:r>
            <a:r>
              <a:rPr lang="en-GB" sz="2000" b="1" dirty="0" err="1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squark</a:t>
            </a:r>
            <a:r>
              <a:rPr lang="en-GB" sz="2000" b="1" dirty="0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 (</a:t>
            </a:r>
            <a:r>
              <a:rPr lang="en-GB" sz="2000" b="1" dirty="0" err="1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q</a:t>
            </a:r>
            <a:r>
              <a:rPr lang="en-GB" sz="2000" b="1" dirty="0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) </a:t>
            </a: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generations, m(</a:t>
            </a:r>
            <a:r>
              <a:rPr lang="en-GB" sz="2000" b="1" i="1" dirty="0">
                <a:solidFill>
                  <a:srgbClr val="000090"/>
                </a:solidFill>
                <a:latin typeface="Symbol" charset="2"/>
                <a:ea typeface="Times New Roman" charset="0"/>
                <a:cs typeface="Symbol" charset="2"/>
              </a:rPr>
              <a:t>χ</a:t>
            </a:r>
            <a:r>
              <a:rPr lang="en-GB" sz="2000" b="1" i="1" baseline="-330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GB" sz="2000" b="1" i="1" baseline="33000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0</a:t>
            </a: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)~0</a:t>
            </a:r>
          </a:p>
          <a:p>
            <a:pPr algn="ctr"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m</a:t>
            </a:r>
            <a:r>
              <a:rPr lang="en-GB" sz="2000" b="1" baseline="-33000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g</a:t>
            </a: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&gt;800 GeV  </a:t>
            </a:r>
            <a:r>
              <a:rPr lang="en-GB" sz="2000" b="1" dirty="0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 </a:t>
            </a:r>
            <a:r>
              <a:rPr lang="en-GB" sz="2000" b="1" dirty="0" err="1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m</a:t>
            </a:r>
            <a:r>
              <a:rPr lang="en-GB" sz="2000" b="1" baseline="-33000" dirty="0" err="1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q</a:t>
            </a: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&gt;850 GeV</a:t>
            </a:r>
          </a:p>
          <a:p>
            <a:pPr algn="ctr"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Equal mass case: m</a:t>
            </a:r>
            <a:r>
              <a:rPr lang="en-GB" sz="2000" b="1" baseline="-33000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g</a:t>
            </a: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=</a:t>
            </a:r>
            <a:r>
              <a:rPr lang="en-GB" sz="2000" b="1" dirty="0" err="1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m</a:t>
            </a:r>
            <a:r>
              <a:rPr lang="en-GB" sz="2000" b="1" baseline="-33000" dirty="0" err="1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q</a:t>
            </a: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&gt;1.075 TeV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sz="2000" b="1" dirty="0">
              <a:solidFill>
                <a:srgbClr val="000090"/>
              </a:solidFill>
              <a:latin typeface="Trebuchet MS" charset="0"/>
              <a:ea typeface="Tahoma" charset="0"/>
              <a:cs typeface="Tahoma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410200" y="1066800"/>
            <a:ext cx="3124200" cy="12033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756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MSUGRA/CMSSM:</a:t>
            </a:r>
            <a:r>
              <a:rPr lang="en-GB" sz="2000" b="1" dirty="0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 </a:t>
            </a:r>
          </a:p>
          <a:p>
            <a:pPr algn="ctr"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000" b="1" dirty="0" err="1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tan</a:t>
            </a:r>
            <a:r>
              <a:rPr lang="en-GB" sz="2000" b="1" dirty="0" err="1" smtClean="0">
                <a:solidFill>
                  <a:srgbClr val="000090"/>
                </a:solidFill>
                <a:latin typeface="Trebuchet MS" charset="0"/>
                <a:ea typeface="Trebuchet MS" charset="0"/>
                <a:cs typeface="Trebuchet MS" charset="0"/>
              </a:rPr>
              <a:t>β</a:t>
            </a: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=10, A</a:t>
            </a:r>
            <a:r>
              <a:rPr lang="en-GB" sz="2000" b="1" baseline="-33000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0</a:t>
            </a: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=0, </a:t>
            </a:r>
            <a:r>
              <a:rPr lang="en-GB" sz="2000" b="1" dirty="0" err="1">
                <a:solidFill>
                  <a:srgbClr val="000090"/>
                </a:solidFill>
                <a:latin typeface="Trebuchet MS" charset="0"/>
                <a:ea typeface="Trebuchet MS" charset="0"/>
                <a:cs typeface="Trebuchet MS" charset="0"/>
              </a:rPr>
              <a:t>μ</a:t>
            </a: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&gt;0</a:t>
            </a:r>
          </a:p>
          <a:p>
            <a:pPr algn="ctr"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Equal mass case:</a:t>
            </a:r>
            <a:r>
              <a:rPr lang="en-GB" sz="2000" b="1" dirty="0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 </a:t>
            </a:r>
          </a:p>
          <a:p>
            <a:pPr algn="ctr"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000" b="1" dirty="0" err="1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m</a:t>
            </a:r>
            <a:r>
              <a:rPr lang="en-GB" sz="2000" b="1" baseline="-33000" dirty="0" err="1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q</a:t>
            </a: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=m</a:t>
            </a:r>
            <a:r>
              <a:rPr lang="en-GB" sz="2000" b="1" baseline="-33000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g</a:t>
            </a:r>
            <a:r>
              <a:rPr lang="en-GB" sz="2000" b="1" dirty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 &gt; 980 </a:t>
            </a:r>
            <a:r>
              <a:rPr lang="en-GB" sz="2000" b="1" dirty="0" smtClean="0">
                <a:solidFill>
                  <a:srgbClr val="000090"/>
                </a:solidFill>
                <a:latin typeface="Trebuchet MS" charset="0"/>
                <a:ea typeface="Tahoma" charset="0"/>
                <a:cs typeface="Tahoma" charset="0"/>
              </a:rPr>
              <a:t>GeV</a:t>
            </a:r>
            <a:endParaRPr lang="en-GB" sz="2000" b="1" dirty="0">
              <a:solidFill>
                <a:srgbClr val="000090"/>
              </a:solidFill>
              <a:latin typeface="Trebuchet MS" charset="0"/>
              <a:ea typeface="Tahoma" charset="0"/>
              <a:cs typeface="Tahom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5000" y="6115734"/>
            <a:ext cx="243839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nd 2011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Constrained MSSM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03,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Latsis symposium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C9F68-F49B-5D4E-905C-059A66AA144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81937"/>
            <a:ext cx="6985000" cy="501406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276600" y="3090208"/>
            <a:ext cx="5410200" cy="1938992"/>
            <a:chOff x="3276600" y="3090208"/>
            <a:chExt cx="5410200" cy="1938992"/>
          </a:xfrm>
        </p:grpSpPr>
        <p:cxnSp>
          <p:nvCxnSpPr>
            <p:cNvPr id="8" name="Elbow Connector 7"/>
            <p:cNvCxnSpPr/>
            <p:nvPr/>
          </p:nvCxnSpPr>
          <p:spPr bwMode="auto">
            <a:xfrm rot="10800000">
              <a:off x="3276600" y="3352800"/>
              <a:ext cx="3733800" cy="642393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7010400" y="3090208"/>
              <a:ext cx="1676400" cy="1938992"/>
            </a:xfrm>
            <a:prstGeom prst="rect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90"/>
                  </a:solidFill>
                </a:rPr>
                <a:t>Corner around which SUSY used to lie</a:t>
              </a:r>
              <a:endParaRPr lang="en-US" sz="2400" dirty="0">
                <a:solidFill>
                  <a:srgbClr val="000090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04800" y="5792569"/>
            <a:ext cx="243839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nd 2011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9.6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9.6"/>
</p:tagLst>
</file>

<file path=ppt/theme/theme1.xml><?xml version="1.0" encoding="utf-8"?>
<a:theme xmlns:a="http://schemas.openxmlformats.org/drawingml/2006/main" name="Generic (Standard)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HD:MS Office 98 :Templates:Presentations:Generic (Standard)</Template>
  <TotalTime>44577</TotalTime>
  <Words>3520</Words>
  <Application>Microsoft Macintosh PowerPoint</Application>
  <PresentationFormat>On-screen Show (4:3)</PresentationFormat>
  <Paragraphs>587</Paragraphs>
  <Slides>74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Generic (Standard)</vt:lpstr>
      <vt:lpstr>Equation</vt:lpstr>
      <vt:lpstr>Microsoft Equation</vt:lpstr>
      <vt:lpstr>New physics searches at the LHC:  the SUSY perspective</vt:lpstr>
      <vt:lpstr>Preaching to the choir: to this date, there is plenty of room for new physics  Some real and some virtual reasons to believe in new physics  Real reasons: dark matter &amp; n masses Virtual reasons: naturalness</vt:lpstr>
      <vt:lpstr>Preaching to the choir: to this date, there is plenty of room for new physics  Some real and some virtual reasons to believe in new physics  Real reasons: dark matter &amp; n masses Virtual reasons: naturalness  Supersymmetry offers answers to both (virtual and real motivations)  [And when cornered, half of the reasons are good enough]</vt:lpstr>
      <vt:lpstr>Experimentally: signatures</vt:lpstr>
      <vt:lpstr>Introduction</vt:lpstr>
      <vt:lpstr>“Turn on the LHC and find Higgs &amp; SUSY”</vt:lpstr>
      <vt:lpstr>SUSY search with MET: summary of 2010</vt:lpstr>
      <vt:lpstr>In brief: SUSY moving further out</vt:lpstr>
      <vt:lpstr>Constrained MSSM</vt:lpstr>
      <vt:lpstr>The dawn of a new era:  use of Simplified Model Spectra</vt:lpstr>
      <vt:lpstr>The dawn of a new era:  use of Simplified Model Spectra</vt:lpstr>
      <vt:lpstr>SMS: allow parameter variation</vt:lpstr>
      <vt:lpstr>Simplified Model Spectra</vt:lpstr>
      <vt:lpstr>With the full 2011 data (~5 fb–1)</vt:lpstr>
      <vt:lpstr>What we’ve been looking for</vt:lpstr>
      <vt:lpstr>What we have found: QCD, W/Z+jets, t-tbar </vt:lpstr>
      <vt:lpstr>Prerequisites: understand W/Z+jets; ttbar</vt:lpstr>
      <vt:lpstr>Mostly understood: currently studying associated jet production (also with b-bbar)</vt:lpstr>
      <vt:lpstr>RP–conserving SUSY 2nd-gen results at 7 TeV;  some 8 TeV results  Light quark spartners</vt:lpstr>
      <vt:lpstr>Considerable ingenuity in developing new methods</vt:lpstr>
      <vt:lpstr>“Alpha_T” (aT)</vt:lpstr>
      <vt:lpstr>The “Razor” (I)</vt:lpstr>
      <vt:lpstr>Searching with the Razor (II)</vt:lpstr>
      <vt:lpstr>Stransverse mass (MT2)</vt:lpstr>
      <vt:lpstr>And the full inclusive jets+MET spectrum</vt:lpstr>
      <vt:lpstr>Searching with up to 10 (!) jets</vt:lpstr>
      <vt:lpstr>Single-lepton searches</vt:lpstr>
      <vt:lpstr>Single-lepton searches: inclusive</vt:lpstr>
      <vt:lpstr>Single-lepton searches: inclusive</vt:lpstr>
      <vt:lpstr>First stop searches (ATLAS)</vt:lpstr>
      <vt:lpstr>First stop searches (ATLAS)</vt:lpstr>
      <vt:lpstr>Dileptons</vt:lpstr>
      <vt:lpstr>Dileptons: with a Z                         :</vt:lpstr>
      <vt:lpstr>ATLAS SUSY searches (highlights)</vt:lpstr>
      <vt:lpstr>Stepping back: a theory that has consistently missed  its rendez-vous with experiment*…  And that leaves some issues unsolved… Scalar(s) Under Stress?  Yes!</vt:lpstr>
      <vt:lpstr>Do [should] we still believe in SUSY</vt:lpstr>
      <vt:lpstr>SUSY: what we do not know</vt:lpstr>
      <vt:lpstr>Natural relationship between Higgs &amp; SUSY </vt:lpstr>
      <vt:lpstr>RP–conserving SUSY  “Natural SUSY” (third-gen squarks; also gaugino searches)</vt:lpstr>
      <vt:lpstr>Cross sections determine “strategy”</vt:lpstr>
      <vt:lpstr>Cross sections determine “strategy”</vt:lpstr>
      <vt:lpstr>Direct stop search</vt:lpstr>
      <vt:lpstr>Numerous analyses</vt:lpstr>
      <vt:lpstr>Stop search – continued </vt:lpstr>
      <vt:lpstr>Summary: limits on direct stop production</vt:lpstr>
      <vt:lpstr>Gluino-induced stop production (I)</vt:lpstr>
      <vt:lpstr>Gluino-induced stop production (II)</vt:lpstr>
      <vt:lpstr>Gluino-induced stop: summary</vt:lpstr>
      <vt:lpstr>EWKinos (I)</vt:lpstr>
      <vt:lpstr>EWKinos (II)</vt:lpstr>
      <vt:lpstr>EWKinos</vt:lpstr>
      <vt:lpstr>A word on models</vt:lpstr>
      <vt:lpstr>RP violating SUSY  Mainly leptonic channels</vt:lpstr>
      <vt:lpstr>RPV with hadrons only</vt:lpstr>
      <vt:lpstr>Easier channel: RPV with leptons</vt:lpstr>
      <vt:lpstr>RPV: 4 leptons</vt:lpstr>
      <vt:lpstr>Natural SUSY with RPV: stop</vt:lpstr>
      <vt:lpstr>Summary of RPV (with leptons) (e.g. CMS)</vt:lpstr>
      <vt:lpstr>Exotic SUSY  Long-lifetime &amp; “strange” signatures (RPV, GMSB, Split-SUSY,  hidden valleys…)</vt:lpstr>
      <vt:lpstr>Heavy Stable Charged Particles</vt:lpstr>
      <vt:lpstr>Heavily ionizing tracks</vt:lpstr>
      <vt:lpstr>Multiply-charged particles</vt:lpstr>
      <vt:lpstr>Stopped gluinos (I)</vt:lpstr>
      <vt:lpstr>Stopped gluinos (II)</vt:lpstr>
      <vt:lpstr>Intermediate lifetimes</vt:lpstr>
      <vt:lpstr>Off-pointing photons</vt:lpstr>
      <vt:lpstr>Searches not covered</vt:lpstr>
      <vt:lpstr>A dizzying exclusion map</vt:lpstr>
      <vt:lpstr>Outlook  (LHC at 13-14 TeV &amp; at very high luminosity)  &amp;  Summary</vt:lpstr>
      <vt:lpstr>An amazing three years</vt:lpstr>
      <vt:lpstr>Going beyond design conditions</vt:lpstr>
      <vt:lpstr>LHC running at higher energy</vt:lpstr>
      <vt:lpstr>Summary</vt:lpstr>
      <vt:lpstr>Extending to the stop: the early days</vt:lpstr>
    </vt:vector>
  </TitlesOfParts>
  <Company>CERN/Athens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PRS Overview</dc:title>
  <dc:subject>CMS Annual Review</dc:subject>
  <dc:creator>Paris Sphicas</dc:creator>
  <cp:lastModifiedBy>Paris Sphicas</cp:lastModifiedBy>
  <cp:revision>978</cp:revision>
  <cp:lastPrinted>2011-05-11T15:16:23Z</cp:lastPrinted>
  <dcterms:created xsi:type="dcterms:W3CDTF">2013-05-31T15:13:52Z</dcterms:created>
  <dcterms:modified xsi:type="dcterms:W3CDTF">2013-06-03T05:59:11Z</dcterms:modified>
</cp:coreProperties>
</file>