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10.xml" ContentType="application/vnd.openxmlformats-officedocument.presentationml.slide+xml"/>
  <Default Extension="jpeg" ContentType="image/jpe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34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gif" ContentType="image/gi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Equation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embeddings/Microsoft_Equation2.bin" ContentType="application/vnd.openxmlformats-officedocument.oleObject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56" r:id="rId2"/>
  </p:sldMasterIdLst>
  <p:notesMasterIdLst>
    <p:notesMasterId r:id="rId37"/>
  </p:notesMasterIdLst>
  <p:handoutMasterIdLst>
    <p:handoutMasterId r:id="rId38"/>
  </p:handoutMasterIdLst>
  <p:sldIdLst>
    <p:sldId id="256" r:id="rId3"/>
    <p:sldId id="304" r:id="rId4"/>
    <p:sldId id="305" r:id="rId5"/>
    <p:sldId id="307" r:id="rId6"/>
    <p:sldId id="299" r:id="rId7"/>
    <p:sldId id="297" r:id="rId8"/>
    <p:sldId id="294" r:id="rId9"/>
    <p:sldId id="323" r:id="rId10"/>
    <p:sldId id="308" r:id="rId11"/>
    <p:sldId id="309" r:id="rId12"/>
    <p:sldId id="324" r:id="rId13"/>
    <p:sldId id="310" r:id="rId14"/>
    <p:sldId id="325" r:id="rId15"/>
    <p:sldId id="311" r:id="rId16"/>
    <p:sldId id="313" r:id="rId17"/>
    <p:sldId id="312" r:id="rId18"/>
    <p:sldId id="326" r:id="rId19"/>
    <p:sldId id="327" r:id="rId20"/>
    <p:sldId id="329" r:id="rId21"/>
    <p:sldId id="330" r:id="rId22"/>
    <p:sldId id="328" r:id="rId23"/>
    <p:sldId id="282" r:id="rId24"/>
    <p:sldId id="267" r:id="rId25"/>
    <p:sldId id="266" r:id="rId26"/>
    <p:sldId id="269" r:id="rId27"/>
    <p:sldId id="284" r:id="rId28"/>
    <p:sldId id="270" r:id="rId29"/>
    <p:sldId id="271" r:id="rId30"/>
    <p:sldId id="285" r:id="rId31"/>
    <p:sldId id="272" r:id="rId32"/>
    <p:sldId id="273" r:id="rId33"/>
    <p:sldId id="289" r:id="rId34"/>
    <p:sldId id="321" r:id="rId35"/>
    <p:sldId id="290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00CC"/>
    <a:srgbClr val="FF0272"/>
    <a:srgbClr val="FF0094"/>
    <a:srgbClr val="1406B1"/>
    <a:srgbClr val="2F0AFF"/>
    <a:srgbClr val="FFFFFF"/>
    <a:srgbClr val="0508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horzBarState="maximized">
    <p:restoredLeft sz="13673" autoAdjust="0"/>
    <p:restoredTop sz="96998" autoAdjust="0"/>
  </p:normalViewPr>
  <p:slideViewPr>
    <p:cSldViewPr>
      <p:cViewPr>
        <p:scale>
          <a:sx n="150" d="100"/>
          <a:sy n="150" d="100"/>
        </p:scale>
        <p:origin x="-5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handoutMaster" Target="handoutMasters/handout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DE422-ABFC-CA49-AA9E-2EBC6283E0D6}" type="datetimeFigureOut">
              <a:rPr lang="en-US" smtClean="0"/>
              <a:pPr/>
              <a:t>6/3/13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AF6EA-FEDB-9B43-874A-4B2931B4ABE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 Neue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 Neue"/>
              </a:defRPr>
            </a:lvl1pPr>
          </a:lstStyle>
          <a:p>
            <a:fld id="{2062466F-1E95-8644-9913-EA723B77A063}" type="datetimeFigureOut">
              <a:rPr lang="en-US" smtClean="0"/>
              <a:pPr/>
              <a:t>6/3/13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 Neue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 Neue"/>
              </a:defRPr>
            </a:lvl1pPr>
          </a:lstStyle>
          <a:p>
            <a:fld id="{7C8A629C-1D61-7446-A379-1CED220891D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Helvetica Neue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681" y="4343978"/>
            <a:ext cx="5028640" cy="4114512"/>
          </a:xfrm>
        </p:spPr>
        <p:txBody>
          <a:bodyPr/>
          <a:lstStyle/>
          <a:p>
            <a:endParaRPr lang="de-DE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Latsis Symp.  3.June 2013</a:t>
            </a:r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0040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LHC Detectors  ,   R. Horisberger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			           </a:t>
            </a:r>
            <a:fld id="{C0CAEBCD-8206-0A4B-B5E8-70C910E3E5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Latsis Symp.  3.June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LHC Detectors  ,   R. Horisberger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1" y="275070"/>
            <a:ext cx="8229600" cy="1142039"/>
          </a:xfrm>
          <a:prstGeom prst="rect">
            <a:avLst/>
          </a:prstGeom>
        </p:spPr>
        <p:txBody>
          <a:bodyPr vert="horz" lIns="82945" tIns="41473" rIns="82945" bIns="41473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Relationship Id="rId3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3"/>
          <a:srcRect l="27147" t="43604" r="25964" b="42442"/>
          <a:stretch>
            <a:fillRect/>
          </a:stretch>
        </p:blipFill>
        <p:spPr bwMode="auto">
          <a:xfrm>
            <a:off x="228600" y="152400"/>
            <a:ext cx="1447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latin typeface="Helvetica Neue"/>
              </a:defRPr>
            </a:lvl1pPr>
          </a:lstStyle>
          <a:p>
            <a:r>
              <a:rPr lang="en-US" dirty="0" smtClean="0"/>
              <a:t>Latsis Symp.  3.June 2013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04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latin typeface="Helvetica Neue"/>
              </a:defRPr>
            </a:lvl1pPr>
          </a:lstStyle>
          <a:p>
            <a:r>
              <a:rPr lang="en-US" dirty="0" smtClean="0"/>
              <a:t>LHC Detectors ,   R. Horisberger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Helvetica Neue"/>
              </a:defRPr>
            </a:lvl1pPr>
          </a:lstStyle>
          <a:p>
            <a:fld id="{C0CAEBCD-8206-0A4B-B5E8-70C910E3E5E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0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Microsoft_Equation1.bin"/><Relationship Id="rId5" Type="http://schemas.openxmlformats.org/officeDocument/2006/relationships/image" Target="../media/image4.png"/><Relationship Id="rId6" Type="http://schemas.openxmlformats.org/officeDocument/2006/relationships/oleObject" Target="../embeddings/Microsoft_Equation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Relationship Id="rId3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gif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1425476"/>
            <a:ext cx="6477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1406B1"/>
                </a:solidFill>
                <a:latin typeface="Helvetica Neue"/>
              </a:rPr>
              <a:t>LHC Detectors:</a:t>
            </a:r>
          </a:p>
          <a:p>
            <a:pPr algn="ctr"/>
            <a:r>
              <a:rPr lang="en-US" sz="3600" b="1" dirty="0">
                <a:solidFill>
                  <a:srgbClr val="1406B1"/>
                </a:solidFill>
                <a:latin typeface="Helvetica Neue"/>
              </a:rPr>
              <a:t>Challenges</a:t>
            </a:r>
          </a:p>
          <a:p>
            <a:pPr algn="ctr"/>
            <a:r>
              <a:rPr lang="en-US" sz="3600" b="1" dirty="0">
                <a:solidFill>
                  <a:srgbClr val="1406B1"/>
                </a:solidFill>
                <a:latin typeface="Helvetica Neue"/>
              </a:rPr>
              <a:t>Achievements</a:t>
            </a:r>
          </a:p>
          <a:p>
            <a:pPr algn="ctr"/>
            <a:r>
              <a:rPr lang="en-US" sz="3600" b="1" dirty="0">
                <a:solidFill>
                  <a:srgbClr val="1406B1"/>
                </a:solidFill>
                <a:latin typeface="Helvetica Neue"/>
              </a:rPr>
              <a:t>Future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1447800" y="1219200"/>
            <a:ext cx="6248400" cy="2743200"/>
          </a:xfrm>
          <a:prstGeom prst="rect">
            <a:avLst/>
          </a:prstGeom>
          <a:noFill/>
          <a:ln w="57150" cap="flat" cmpd="sng" algn="ctr">
            <a:solidFill>
              <a:srgbClr val="1406B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4183320"/>
            <a:ext cx="676384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Nature at the Energy Frontier </a:t>
            </a:r>
          </a:p>
          <a:p>
            <a:pPr algn="ctr"/>
            <a:endParaRPr lang="en-US" sz="2400" b="1" dirty="0" smtClean="0">
              <a:latin typeface="Helvetica"/>
              <a:cs typeface="Helvetica"/>
            </a:endParaRPr>
          </a:p>
          <a:p>
            <a:pPr algn="ctr"/>
            <a:r>
              <a:rPr lang="en-US" sz="2400" b="1" dirty="0" smtClean="0">
                <a:latin typeface="Helvetica"/>
                <a:cs typeface="Helvetica"/>
              </a:rPr>
              <a:t>Zürich, 3. June 2013</a:t>
            </a:r>
          </a:p>
          <a:p>
            <a:pPr algn="ctr"/>
            <a:endParaRPr lang="en-US" dirty="0" smtClean="0">
              <a:latin typeface="Helvetica Neue"/>
            </a:endParaRPr>
          </a:p>
          <a:p>
            <a:pPr algn="ctr"/>
            <a:endParaRPr lang="en-US" dirty="0" smtClean="0">
              <a:latin typeface="Helvetica Neue"/>
            </a:endParaRPr>
          </a:p>
          <a:p>
            <a:pPr algn="ctr"/>
            <a:r>
              <a:rPr lang="en-US" sz="2000" b="1" dirty="0" smtClean="0">
                <a:latin typeface="Helvetica Neue"/>
              </a:rPr>
              <a:t>Roland Horisberger</a:t>
            </a:r>
          </a:p>
          <a:p>
            <a:pPr algn="ctr"/>
            <a:r>
              <a:rPr lang="en-US" sz="2000" dirty="0" smtClean="0">
                <a:latin typeface="Helvetica Neue"/>
              </a:rPr>
              <a:t>Paul Scherrer Institute</a:t>
            </a:r>
            <a:endParaRPr lang="en-US" dirty="0" smtClean="0">
              <a:latin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4374" y="76200"/>
            <a:ext cx="65824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8000"/>
                </a:solidFill>
                <a:latin typeface="Helvetica"/>
                <a:cs typeface="Helvetica"/>
              </a:rPr>
              <a:t>Latsis Symposium 2013</a:t>
            </a:r>
            <a:endParaRPr lang="en-US" sz="44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793785" y="3276600"/>
            <a:ext cx="3276600" cy="34448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" y="3276600"/>
            <a:ext cx="5551617" cy="344487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2000" y="152400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u="sng" dirty="0" smtClean="0">
                <a:solidFill>
                  <a:srgbClr val="1406B1"/>
                </a:solidFill>
              </a:rPr>
              <a:t>CMS </a:t>
            </a:r>
            <a:r>
              <a:rPr lang="en-US" sz="3600" b="1" u="sng" dirty="0" smtClean="0">
                <a:solidFill>
                  <a:srgbClr val="1406B1"/>
                </a:solidFill>
              </a:rPr>
              <a:t> </a:t>
            </a:r>
            <a:endParaRPr lang="en-US" sz="3600" b="1" u="sng" dirty="0">
              <a:solidFill>
                <a:srgbClr val="1406B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038600" y="152400"/>
            <a:ext cx="4876800" cy="2595210"/>
            <a:chOff x="3657600" y="533400"/>
            <a:chExt cx="4876800" cy="2595210"/>
          </a:xfrm>
        </p:grpSpPr>
        <p:pic>
          <p:nvPicPr>
            <p:cNvPr id="11" name="Picture 10" descr="CMS_Ecal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57600" y="889576"/>
              <a:ext cx="4876800" cy="223903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657600" y="533400"/>
              <a:ext cx="13027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u="sng" dirty="0" smtClean="0"/>
                <a:t>CMS  ECAL</a:t>
              </a:r>
              <a:endParaRPr lang="en-US" sz="2000" b="1" u="sng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28600" y="914400"/>
            <a:ext cx="32765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  all sub-detectors in good shape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  well calibrated &amp; aligned 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 Trigger &amp; DAQ  runs  ~100KHz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 Data taking efficiency  ~93%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 jet energy resolution improved by </a:t>
            </a:r>
            <a:r>
              <a:rPr lang="en-US" i="1" dirty="0" smtClean="0">
                <a:solidFill>
                  <a:srgbClr val="660066"/>
                </a:solidFill>
              </a:rPr>
              <a:t>particle-flow</a:t>
            </a:r>
            <a:r>
              <a:rPr lang="en-US" dirty="0" smtClean="0"/>
              <a:t> using tracker info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81159" y="152400"/>
            <a:ext cx="5386641" cy="28194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3276600"/>
            <a:ext cx="2414042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u="sng" dirty="0" smtClean="0"/>
              <a:t>Silicon Strips</a:t>
            </a:r>
            <a:r>
              <a:rPr lang="en-US" sz="2000" dirty="0" smtClean="0"/>
              <a:t>  </a:t>
            </a:r>
            <a:r>
              <a:rPr lang="en-US" sz="1600" dirty="0" smtClean="0">
                <a:solidFill>
                  <a:srgbClr val="2F0AFF"/>
                </a:solidFill>
              </a:rPr>
              <a:t>~200m</a:t>
            </a:r>
            <a:r>
              <a:rPr lang="en-US" sz="1600" baseline="30000" dirty="0" smtClean="0">
                <a:solidFill>
                  <a:srgbClr val="2F0AFF"/>
                </a:solidFill>
              </a:rPr>
              <a:t>2</a:t>
            </a:r>
            <a:r>
              <a:rPr lang="en-US" sz="1600" dirty="0" smtClean="0">
                <a:solidFill>
                  <a:srgbClr val="2F0AFF"/>
                </a:solidFill>
              </a:rPr>
              <a:t> !</a:t>
            </a:r>
            <a:endParaRPr lang="en-US" baseline="30000" dirty="0" smtClean="0">
              <a:solidFill>
                <a:srgbClr val="2F0AFF"/>
              </a:solidFill>
            </a:endParaRPr>
          </a:p>
          <a:p>
            <a:r>
              <a:rPr lang="en-US" sz="1600" dirty="0" smtClean="0">
                <a:solidFill>
                  <a:schemeClr val="dk1"/>
                </a:solidFill>
              </a:rPr>
              <a:t>alive channels : </a:t>
            </a:r>
            <a:r>
              <a:rPr lang="en-GB" sz="1600" dirty="0" smtClean="0">
                <a:solidFill>
                  <a:schemeClr val="dk1"/>
                </a:solidFill>
              </a:rPr>
              <a:t>98%</a:t>
            </a:r>
            <a:r>
              <a:rPr lang="en-US" b="1" u="sng" dirty="0" smtClean="0"/>
              <a:t> </a:t>
            </a:r>
          </a:p>
        </p:txBody>
      </p:sp>
      <p:pic>
        <p:nvPicPr>
          <p:cNvPr id="16" name="Image 9" descr="Screen shot 2010-06-01 at 6.03.53 PM.png"/>
          <p:cNvPicPr>
            <a:picLocks noChangeAspect="1"/>
          </p:cNvPicPr>
          <p:nvPr/>
        </p:nvPicPr>
        <p:blipFill>
          <a:blip r:embed="rId3"/>
          <a:srcRect l="5939"/>
          <a:stretch>
            <a:fillRect/>
          </a:stretch>
        </p:blipFill>
        <p:spPr bwMode="auto">
          <a:xfrm>
            <a:off x="171940" y="4055280"/>
            <a:ext cx="2723660" cy="234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Espace réservé du contenu 8" descr="Screen shot 2011-06-16 at 4.14.01 PM.png"/>
          <p:cNvPicPr>
            <a:picLocks noChangeAspect="1"/>
          </p:cNvPicPr>
          <p:nvPr/>
        </p:nvPicPr>
        <p:blipFill>
          <a:blip r:embed="rId4"/>
          <a:srcRect l="1130" r="1130" b="6318"/>
          <a:stretch>
            <a:fillRect/>
          </a:stretch>
        </p:blipFill>
        <p:spPr>
          <a:xfrm>
            <a:off x="2772005" y="3810000"/>
            <a:ext cx="2714395" cy="279262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4000" y="5177135"/>
            <a:ext cx="106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8000"/>
                </a:solidFill>
              </a:rPr>
              <a:t>deconvolution mode  (25ns)</a:t>
            </a:r>
            <a:endParaRPr lang="en-US" sz="1200" dirty="0">
              <a:solidFill>
                <a:srgbClr val="008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91200" y="3292475"/>
            <a:ext cx="3284573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 smtClean="0"/>
              <a:t>Pixels</a:t>
            </a:r>
            <a:r>
              <a:rPr lang="en-US" dirty="0" smtClean="0"/>
              <a:t>    </a:t>
            </a:r>
            <a:r>
              <a:rPr lang="en-US" sz="1600" dirty="0" smtClean="0">
                <a:solidFill>
                  <a:srgbClr val="008000"/>
                </a:solidFill>
              </a:rPr>
              <a:t>pixel size = 100</a:t>
            </a:r>
            <a:r>
              <a:rPr lang="en-US" sz="16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solidFill>
                  <a:srgbClr val="008000"/>
                </a:solidFill>
              </a:rPr>
              <a:t> x150</a:t>
            </a:r>
            <a:r>
              <a:rPr lang="en-US" sz="16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</a:p>
          <a:p>
            <a:r>
              <a:rPr lang="en-US" sz="1600" dirty="0" smtClean="0">
                <a:solidFill>
                  <a:schemeClr val="dk1"/>
                </a:solidFill>
              </a:rPr>
              <a:t> - alive pixel channels : </a:t>
            </a:r>
            <a:r>
              <a:rPr lang="en-GB" sz="1600" dirty="0" smtClean="0">
                <a:solidFill>
                  <a:schemeClr val="dk1"/>
                </a:solidFill>
              </a:rPr>
              <a:t>97%</a:t>
            </a:r>
          </a:p>
          <a:p>
            <a:r>
              <a:rPr lang="en-GB" sz="1600" dirty="0" smtClean="0">
                <a:solidFill>
                  <a:schemeClr val="dk1"/>
                </a:solidFill>
              </a:rPr>
              <a:t> - Pixel threshold = 2500 e </a:t>
            </a:r>
          </a:p>
          <a:p>
            <a:r>
              <a:rPr lang="en-GB" sz="1600" dirty="0" smtClean="0">
                <a:solidFill>
                  <a:schemeClr val="dk1"/>
                </a:solidFill>
              </a:rPr>
              <a:t> - in-time threshold ~3200 e</a:t>
            </a:r>
          </a:p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chemeClr val="dk1"/>
                </a:solidFill>
              </a:rPr>
              <a:t> - analog pulse height readout</a:t>
            </a:r>
          </a:p>
          <a:p>
            <a:r>
              <a:rPr lang="en-GB" sz="1600" dirty="0" smtClean="0">
                <a:solidFill>
                  <a:schemeClr val="dk1"/>
                </a:solidFill>
              </a:rPr>
              <a:t>measured position resolution:</a:t>
            </a:r>
          </a:p>
          <a:p>
            <a:r>
              <a:rPr lang="en-GB" sz="1600" dirty="0" smtClean="0">
                <a:solidFill>
                  <a:schemeClr val="dk1"/>
                </a:solidFill>
              </a:rPr>
              <a:t>r</a:t>
            </a:r>
            <a:r>
              <a:rPr lang="en-GB" sz="1600" dirty="0" smtClean="0">
                <a:solidFill>
                  <a:schemeClr val="dk1"/>
                </a:solidFill>
                <a:latin typeface="Symbol" charset="2"/>
                <a:cs typeface="Symbol" charset="2"/>
              </a:rPr>
              <a:t>j</a:t>
            </a:r>
            <a:r>
              <a:rPr lang="en-GB" sz="1600" dirty="0" smtClean="0">
                <a:solidFill>
                  <a:schemeClr val="dk1"/>
                </a:solidFill>
              </a:rPr>
              <a:t>  = 12.7</a:t>
            </a:r>
            <a:r>
              <a:rPr lang="en-GB" sz="1600" dirty="0" smtClean="0">
                <a:solidFill>
                  <a:schemeClr val="dk1"/>
                </a:solidFill>
                <a:latin typeface="Symbol" charset="2"/>
                <a:cs typeface="Symbol" charset="2"/>
              </a:rPr>
              <a:t>m</a:t>
            </a:r>
            <a:r>
              <a:rPr lang="en-GB" sz="1600" dirty="0" smtClean="0">
                <a:solidFill>
                  <a:schemeClr val="dk1"/>
                </a:solidFill>
              </a:rPr>
              <a:t> +/- 2.3</a:t>
            </a:r>
            <a:r>
              <a:rPr lang="en-GB" sz="1600" dirty="0" smtClean="0">
                <a:solidFill>
                  <a:schemeClr val="dk1"/>
                </a:solidFill>
                <a:latin typeface="Symbol" charset="2"/>
                <a:cs typeface="Symbol" charset="2"/>
              </a:rPr>
              <a:t>m</a:t>
            </a:r>
          </a:p>
          <a:p>
            <a:pPr>
              <a:spcAft>
                <a:spcPts val="600"/>
              </a:spcAft>
            </a:pPr>
            <a:r>
              <a:rPr lang="en-GB" sz="1600" dirty="0" smtClean="0">
                <a:solidFill>
                  <a:schemeClr val="dk1"/>
                </a:solidFill>
              </a:rPr>
              <a:t>z    =  28.2</a:t>
            </a:r>
            <a:r>
              <a:rPr lang="en-GB" sz="1600" dirty="0" smtClean="0">
                <a:solidFill>
                  <a:schemeClr val="dk1"/>
                </a:solidFill>
                <a:latin typeface="Symbol" charset="2"/>
                <a:cs typeface="Symbol" charset="2"/>
              </a:rPr>
              <a:t>m</a:t>
            </a:r>
            <a:r>
              <a:rPr lang="en-GB" sz="1600" dirty="0" smtClean="0">
                <a:solidFill>
                  <a:schemeClr val="dk1"/>
                </a:solidFill>
              </a:rPr>
              <a:t> +/- 1.9</a:t>
            </a:r>
            <a:r>
              <a:rPr lang="en-GB" sz="1600" dirty="0" smtClean="0">
                <a:solidFill>
                  <a:schemeClr val="dk1"/>
                </a:solidFill>
                <a:latin typeface="Symbol" charset="2"/>
                <a:cs typeface="Symbol" charset="2"/>
              </a:rPr>
              <a:t>m</a:t>
            </a:r>
            <a:endParaRPr lang="en-GB" sz="1600" dirty="0" smtClean="0">
              <a:solidFill>
                <a:schemeClr val="dk1"/>
              </a:solidFill>
              <a:cs typeface="Symbol" charset="2"/>
            </a:endParaRPr>
          </a:p>
          <a:p>
            <a:r>
              <a:rPr lang="en-GB" sz="1600" dirty="0" smtClean="0">
                <a:solidFill>
                  <a:schemeClr val="dk1"/>
                </a:solidFill>
                <a:cs typeface="Symbol" charset="2"/>
              </a:rPr>
              <a:t>measured impact parameter (10GeV)</a:t>
            </a:r>
          </a:p>
          <a:p>
            <a:r>
              <a:rPr lang="en-GB" sz="1600" dirty="0" smtClean="0">
                <a:solidFill>
                  <a:schemeClr val="dk1"/>
                </a:solidFill>
                <a:latin typeface="Symbol" charset="2"/>
                <a:cs typeface="Symbol" charset="2"/>
              </a:rPr>
              <a:t>d</a:t>
            </a:r>
            <a:r>
              <a:rPr lang="en-GB" sz="1600" dirty="0" smtClean="0">
                <a:solidFill>
                  <a:schemeClr val="dk1"/>
                </a:solidFill>
                <a:cs typeface="Symbol" charset="2"/>
              </a:rPr>
              <a:t> (r</a:t>
            </a:r>
            <a:r>
              <a:rPr lang="en-GB" sz="1600" dirty="0" smtClean="0">
                <a:solidFill>
                  <a:schemeClr val="dk1"/>
                </a:solidFill>
                <a:latin typeface="Symbol" charset="2"/>
                <a:cs typeface="Symbol" charset="2"/>
              </a:rPr>
              <a:t>j)</a:t>
            </a:r>
            <a:r>
              <a:rPr lang="en-GB" sz="1600" dirty="0" smtClean="0">
                <a:solidFill>
                  <a:schemeClr val="dk1"/>
                </a:solidFill>
                <a:cs typeface="Symbol" charset="2"/>
              </a:rPr>
              <a:t> = 25</a:t>
            </a:r>
            <a:r>
              <a:rPr lang="en-GB" sz="1600" dirty="0" smtClean="0">
                <a:solidFill>
                  <a:schemeClr val="dk1"/>
                </a:solidFill>
                <a:latin typeface="Symbol" charset="2"/>
                <a:cs typeface="Symbol" charset="2"/>
              </a:rPr>
              <a:t>m</a:t>
            </a:r>
          </a:p>
          <a:p>
            <a:r>
              <a:rPr lang="en-GB" sz="1600" dirty="0" smtClean="0">
                <a:solidFill>
                  <a:schemeClr val="dk1"/>
                </a:solidFill>
                <a:latin typeface="Symbol" charset="2"/>
                <a:cs typeface="Symbol" charset="2"/>
              </a:rPr>
              <a:t>d</a:t>
            </a:r>
            <a:r>
              <a:rPr lang="en-GB" sz="1600" dirty="0" smtClean="0">
                <a:solidFill>
                  <a:schemeClr val="dk1"/>
                </a:solidFill>
                <a:cs typeface="Symbol" charset="2"/>
              </a:rPr>
              <a:t> (z)    = 45</a:t>
            </a:r>
            <a:r>
              <a:rPr lang="en-GB" sz="1600" dirty="0" smtClean="0">
                <a:solidFill>
                  <a:schemeClr val="dk1"/>
                </a:solidFill>
                <a:latin typeface="Symbol" charset="2"/>
                <a:cs typeface="Symbol" charset="2"/>
              </a:rPr>
              <a:t>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00800"/>
            <a:ext cx="2133600" cy="365125"/>
          </a:xfrm>
        </p:spPr>
        <p:txBody>
          <a:bodyPr/>
          <a:lstStyle/>
          <a:p>
            <a:fld id="{C0CAEBCD-8206-0A4B-B5E8-70C910E3E5E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2971369" y="3352800"/>
            <a:ext cx="2515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analog pulse height readout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Latsis Symp.  3.June 2013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76200"/>
            <a:ext cx="3276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1406B1"/>
                </a:solidFill>
              </a:rPr>
              <a:t>CMS highlights</a:t>
            </a:r>
            <a:endParaRPr lang="en-US" sz="3600" b="1" u="sng" dirty="0">
              <a:solidFill>
                <a:srgbClr val="1406B1"/>
              </a:solidFill>
            </a:endParaRPr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 bwMode="auto">
          <a:xfrm>
            <a:off x="3803908" y="76200"/>
            <a:ext cx="5187692" cy="4247134"/>
            <a:chOff x="63" y="637"/>
            <a:chExt cx="5419" cy="4165"/>
          </a:xfrm>
        </p:grpSpPr>
        <p:pic>
          <p:nvPicPr>
            <p:cNvPr id="12" name="Picture 7"/>
            <p:cNvPicPr>
              <a:picLocks noChangeAspect="1"/>
            </p:cNvPicPr>
            <p:nvPr/>
          </p:nvPicPr>
          <p:blipFill>
            <a:blip r:embed="rId2"/>
            <a:srcRect l="2036" t="6006" r="8147"/>
            <a:stretch>
              <a:fillRect/>
            </a:stretch>
          </p:blipFill>
          <p:spPr bwMode="auto">
            <a:xfrm>
              <a:off x="63" y="637"/>
              <a:ext cx="5419" cy="4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2744" y="1406"/>
              <a:ext cx="272" cy="431"/>
            </a:xfrm>
            <a:prstGeom prst="rect">
              <a:avLst/>
            </a:prstGeom>
            <a:noFill/>
            <a:ln w="19050">
              <a:solidFill>
                <a:srgbClr val="0000CC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4" name="Group 8"/>
            <p:cNvGrpSpPr>
              <a:grpSpLocks/>
            </p:cNvGrpSpPr>
            <p:nvPr/>
          </p:nvGrpSpPr>
          <p:grpSpPr bwMode="auto">
            <a:xfrm>
              <a:off x="3855" y="839"/>
              <a:ext cx="1429" cy="1066"/>
              <a:chOff x="3719" y="861"/>
              <a:chExt cx="1429" cy="1066"/>
            </a:xfrm>
          </p:grpSpPr>
          <p:pic>
            <p:nvPicPr>
              <p:cNvPr id="17" name="Picture 5"/>
              <p:cNvPicPr>
                <a:picLocks noChangeAspect="1"/>
              </p:cNvPicPr>
              <p:nvPr/>
            </p:nvPicPr>
            <p:blipFill>
              <a:blip r:embed="rId3"/>
              <a:srcRect l="1018" t="9010" r="9164"/>
              <a:stretch>
                <a:fillRect/>
              </a:stretch>
            </p:blipFill>
            <p:spPr bwMode="auto">
              <a:xfrm>
                <a:off x="3765" y="930"/>
                <a:ext cx="1316" cy="9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Rectangle 7"/>
              <p:cNvSpPr>
                <a:spLocks noChangeArrowheads="1"/>
              </p:cNvSpPr>
              <p:nvPr/>
            </p:nvSpPr>
            <p:spPr bwMode="auto">
              <a:xfrm>
                <a:off x="3719" y="861"/>
                <a:ext cx="1429" cy="106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5" name="Line 9"/>
            <p:cNvSpPr>
              <a:spLocks noChangeShapeType="1"/>
            </p:cNvSpPr>
            <p:nvPr/>
          </p:nvSpPr>
          <p:spPr bwMode="auto">
            <a:xfrm flipV="1">
              <a:off x="2744" y="839"/>
              <a:ext cx="1134" cy="567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>
              <a:off x="2744" y="1837"/>
              <a:ext cx="1111" cy="68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33400" y="933271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-chambers </a:t>
            </a:r>
            <a:r>
              <a:rPr lang="en-US" i="1" u="sng" dirty="0"/>
              <a:t>with</a:t>
            </a:r>
            <a:r>
              <a:rPr lang="en-US" dirty="0"/>
              <a:t> silicon/pixel tracker  and 3.8T B-field allows excellent muon p</a:t>
            </a:r>
            <a:r>
              <a:rPr lang="en-US" baseline="-25000" dirty="0"/>
              <a:t>T</a:t>
            </a:r>
            <a:r>
              <a:rPr lang="en-US" dirty="0"/>
              <a:t>- resolution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495800" y="2057512"/>
            <a:ext cx="2667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Screen shot 2013-06-01 at 6.15.1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524112"/>
            <a:ext cx="1844429" cy="719328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216170" y="3752481"/>
            <a:ext cx="4566752" cy="2724519"/>
            <a:chOff x="368570" y="3395246"/>
            <a:chExt cx="4566752" cy="2724519"/>
          </a:xfrm>
        </p:grpSpPr>
        <p:pic>
          <p:nvPicPr>
            <p:cNvPr id="8" name="Picture 7" descr="198609-56-3565522e.png"/>
            <p:cNvPicPr>
              <a:picLocks noChangeAspect="1"/>
            </p:cNvPicPr>
            <p:nvPr/>
          </p:nvPicPr>
          <p:blipFill>
            <a:blip r:embed="rId5"/>
            <a:srcRect l="1329" t="11739" r="3543" b="10503"/>
            <a:stretch>
              <a:fillRect/>
            </a:stretch>
          </p:blipFill>
          <p:spPr>
            <a:xfrm>
              <a:off x="368570" y="3443210"/>
              <a:ext cx="4566752" cy="267655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382787" y="3395246"/>
              <a:ext cx="44165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primary vertex reconstruction of high pile up event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1000" y="5715000"/>
              <a:ext cx="200828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r-z-view of 78 vertices 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28600" y="2332672"/>
            <a:ext cx="3429000" cy="1477328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Pixel Detector with excellent z-resolution and 2-track separation allow superbe reconstruction of multiple pp-interactions (pile up events)</a:t>
            </a:r>
          </a:p>
        </p:txBody>
      </p:sp>
      <p:pic>
        <p:nvPicPr>
          <p:cNvPr id="26" name="Picture 25" descr="Screen shot 2013-06-02 at 2.41.22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600" y="4724400"/>
            <a:ext cx="3733800" cy="1948577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 rot="16200000">
            <a:off x="4651867" y="5413867"/>
            <a:ext cx="95025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residual [</a:t>
            </a:r>
            <a:r>
              <a:rPr lang="en-US" sz="1050" dirty="0">
                <a:latin typeface="Symbol" charset="2"/>
                <a:cs typeface="Symbol" charset="2"/>
              </a:rPr>
              <a:t>m</a:t>
            </a:r>
            <a:r>
              <a:rPr lang="en-US" sz="1050" dirty="0"/>
              <a:t>m]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10200" y="4800600"/>
            <a:ext cx="1941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Residual Si-strip module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09207" y="4462046"/>
            <a:ext cx="37470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u="sng" dirty="0">
                <a:solidFill>
                  <a:srgbClr val="2F0AFF"/>
                </a:solidFill>
                <a:latin typeface="Helvetica"/>
                <a:cs typeface="Helvetica"/>
              </a:rPr>
              <a:t>Tracker Alignment with Data</a:t>
            </a:r>
            <a:r>
              <a:rPr lang="en-US" sz="1200" dirty="0">
                <a:latin typeface="Helvetica"/>
                <a:cs typeface="Helvetica"/>
              </a:rPr>
              <a:t>   (Milepede/HIP)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TLAS_overview.png"/>
          <p:cNvPicPr>
            <a:picLocks noChangeAspect="1"/>
          </p:cNvPicPr>
          <p:nvPr/>
        </p:nvPicPr>
        <p:blipFill>
          <a:blip r:embed="rId2"/>
          <a:srcRect t="9506"/>
          <a:stretch>
            <a:fillRect/>
          </a:stretch>
        </p:blipFill>
        <p:spPr>
          <a:xfrm>
            <a:off x="3121698" y="0"/>
            <a:ext cx="5869902" cy="320040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Latsis Symp.  3.June 2013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0" y="3200400"/>
            <a:ext cx="4953000" cy="3505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Pulse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33400" y="144959"/>
            <a:ext cx="1676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u="sng" dirty="0" smtClean="0">
                <a:solidFill>
                  <a:srgbClr val="1406B1"/>
                </a:solidFill>
              </a:rPr>
              <a:t>ATLAS  </a:t>
            </a:r>
            <a:endParaRPr lang="en-US" sz="4400" b="1" u="sng" dirty="0">
              <a:solidFill>
                <a:srgbClr val="1406B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3122" y="980182"/>
            <a:ext cx="30120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 works  very well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run efficiency 95.8% !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highly segmented Liquid  Argon  (LAr)  calorimeter  performs excellent in H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gg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400" y="3119735"/>
            <a:ext cx="472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u="sng" dirty="0" smtClean="0"/>
              <a:t>Pixels</a:t>
            </a:r>
            <a:r>
              <a:rPr lang="en-US" dirty="0" smtClean="0"/>
              <a:t>    </a:t>
            </a:r>
            <a:r>
              <a:rPr lang="en-US" dirty="0" smtClean="0">
                <a:solidFill>
                  <a:srgbClr val="008000"/>
                </a:solidFill>
              </a:rPr>
              <a:t>pixel size = 50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008000"/>
                </a:solidFill>
              </a:rPr>
              <a:t> 400</a:t>
            </a:r>
            <a:r>
              <a:rPr lang="en-US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/>
              <a:t> </a:t>
            </a:r>
            <a:r>
              <a:rPr lang="en-US" sz="1600" dirty="0" smtClean="0">
                <a:solidFill>
                  <a:srgbClr val="008000"/>
                </a:solidFill>
              </a:rPr>
              <a:t> </a:t>
            </a:r>
            <a:endParaRPr lang="en-GB" sz="1600" dirty="0" smtClean="0">
              <a:solidFill>
                <a:schemeClr val="dk1"/>
              </a:solidFill>
              <a:latin typeface="Symbol" charset="2"/>
              <a:cs typeface="Symbol" charset="2"/>
            </a:endParaRPr>
          </a:p>
        </p:txBody>
      </p:sp>
      <p:pic>
        <p:nvPicPr>
          <p:cNvPr id="12" name="Picture 11" descr="Atlas_pixel_pulseheight.png"/>
          <p:cNvPicPr>
            <a:picLocks noChangeAspect="1"/>
          </p:cNvPicPr>
          <p:nvPr/>
        </p:nvPicPr>
        <p:blipFill>
          <a:blip r:embed="rId3"/>
          <a:srcRect l="1592" t="3648" r="1592" b="1824"/>
          <a:stretch>
            <a:fillRect/>
          </a:stretch>
        </p:blipFill>
        <p:spPr>
          <a:xfrm>
            <a:off x="6287898" y="4622542"/>
            <a:ext cx="2400884" cy="20465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797161" y="4419600"/>
            <a:ext cx="1584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Pulse-height by ToT</a:t>
            </a:r>
            <a:endParaRPr lang="en-US" sz="1400" dirty="0">
              <a:solidFill>
                <a:srgbClr val="008000"/>
              </a:solidFill>
            </a:endParaRPr>
          </a:p>
        </p:txBody>
      </p:sp>
      <p:pic>
        <p:nvPicPr>
          <p:cNvPr id="14" name="Picture 13" descr="Atlas_pixel_threshold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4727377"/>
            <a:ext cx="2473116" cy="19079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886200" y="4422577"/>
            <a:ext cx="2367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Well adjusted pixel thresholds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962400" y="3581400"/>
            <a:ext cx="456166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dk1"/>
                </a:solidFill>
              </a:rPr>
              <a:t>alive pixel channels : </a:t>
            </a:r>
            <a:r>
              <a:rPr lang="en-GB" sz="1600" dirty="0" smtClean="0">
                <a:solidFill>
                  <a:schemeClr val="dk1"/>
                </a:solidFill>
              </a:rPr>
              <a:t>95%   (80Mpixel, largest at LHC)</a:t>
            </a:r>
          </a:p>
          <a:p>
            <a:r>
              <a:rPr lang="en-GB" sz="1600" dirty="0" smtClean="0">
                <a:solidFill>
                  <a:schemeClr val="dk1"/>
                </a:solidFill>
              </a:rPr>
              <a:t>pixel threshold (in-time) = 3800e</a:t>
            </a:r>
          </a:p>
          <a:p>
            <a:r>
              <a:rPr lang="en-GB" sz="1600" dirty="0" smtClean="0">
                <a:solidFill>
                  <a:schemeClr val="dk1"/>
                </a:solidFill>
              </a:rPr>
              <a:t>meas. resolution:    r</a:t>
            </a:r>
            <a:r>
              <a:rPr lang="en-GB" sz="1600" dirty="0" smtClean="0">
                <a:solidFill>
                  <a:schemeClr val="dk1"/>
                </a:solidFill>
                <a:latin typeface="Symbol" charset="2"/>
                <a:cs typeface="Symbol" charset="2"/>
              </a:rPr>
              <a:t>j</a:t>
            </a:r>
            <a:r>
              <a:rPr lang="en-GB" sz="1600" dirty="0" smtClean="0">
                <a:solidFill>
                  <a:schemeClr val="dk1"/>
                </a:solidFill>
              </a:rPr>
              <a:t>  = 19</a:t>
            </a:r>
            <a:r>
              <a:rPr lang="en-GB" sz="1600" dirty="0" smtClean="0">
                <a:solidFill>
                  <a:schemeClr val="dk1"/>
                </a:solidFill>
                <a:latin typeface="Symbol" charset="2"/>
                <a:cs typeface="Symbol" charset="2"/>
              </a:rPr>
              <a:t>m   </a:t>
            </a:r>
            <a:r>
              <a:rPr lang="en-GB" sz="1600" dirty="0" smtClean="0">
                <a:solidFill>
                  <a:schemeClr val="dk1"/>
                </a:solidFill>
              </a:rPr>
              <a:t>z =115</a:t>
            </a:r>
            <a:r>
              <a:rPr lang="en-GB" sz="1600" dirty="0" smtClean="0">
                <a:solidFill>
                  <a:schemeClr val="dk1"/>
                </a:solidFill>
                <a:latin typeface="Symbol" charset="2"/>
                <a:cs typeface="Symbol" charset="2"/>
              </a:rPr>
              <a:t>m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457200" y="2819400"/>
            <a:ext cx="3200400" cy="3647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Inner Tracker</a:t>
            </a:r>
            <a:r>
              <a:rPr lang="en-US" dirty="0"/>
              <a:t>(|η|&lt;2.5,B=2T):</a:t>
            </a:r>
          </a:p>
          <a:p>
            <a:r>
              <a:rPr lang="en-US" dirty="0"/>
              <a:t>Si pixels/strips, TRD</a:t>
            </a:r>
          </a:p>
          <a:p>
            <a:r>
              <a:rPr lang="en-US" dirty="0">
                <a:solidFill>
                  <a:srgbClr val="008000"/>
                </a:solidFill>
              </a:rPr>
              <a:t>σ/p</a:t>
            </a:r>
            <a:r>
              <a:rPr lang="en-US" baseline="-25000" dirty="0">
                <a:solidFill>
                  <a:srgbClr val="008000"/>
                </a:solidFill>
              </a:rPr>
              <a:t>T</a:t>
            </a:r>
            <a:r>
              <a:rPr lang="en-US" dirty="0">
                <a:solidFill>
                  <a:srgbClr val="008000"/>
                </a:solidFill>
              </a:rPr>
              <a:t>~ 0.04%pT(GeV)⊕1.5%</a:t>
            </a:r>
          </a:p>
          <a:p>
            <a:pPr>
              <a:spcBef>
                <a:spcPts val="600"/>
              </a:spcBef>
            </a:pPr>
            <a:r>
              <a:rPr lang="en-US" b="1" dirty="0"/>
              <a:t>ECAL</a:t>
            </a:r>
            <a:r>
              <a:rPr lang="en-US" dirty="0"/>
              <a:t>(|η|&lt;5):</a:t>
            </a:r>
          </a:p>
          <a:p>
            <a:r>
              <a:rPr lang="en-US" dirty="0"/>
              <a:t>Pb-LAr Accordeon </a:t>
            </a:r>
          </a:p>
          <a:p>
            <a:r>
              <a:rPr lang="en-US" dirty="0">
                <a:solidFill>
                  <a:srgbClr val="008000"/>
                </a:solidFill>
              </a:rPr>
              <a:t>σ/E ~ 10%/√E ⊕0.7%</a:t>
            </a:r>
          </a:p>
          <a:p>
            <a:pPr>
              <a:spcBef>
                <a:spcPts val="600"/>
              </a:spcBef>
            </a:pPr>
            <a:r>
              <a:rPr lang="en-US" b="1" dirty="0"/>
              <a:t>HCAL</a:t>
            </a:r>
            <a:r>
              <a:rPr lang="en-US" dirty="0"/>
              <a:t>(|η|&lt;5): </a:t>
            </a:r>
          </a:p>
          <a:p>
            <a:r>
              <a:rPr lang="en-US" dirty="0"/>
              <a:t>Fe/scintillator tiles (cen)</a:t>
            </a:r>
          </a:p>
          <a:p>
            <a:r>
              <a:rPr lang="en-US" dirty="0"/>
              <a:t>Cu/W-LAr (fwd)</a:t>
            </a:r>
          </a:p>
          <a:p>
            <a:r>
              <a:rPr lang="en-US" dirty="0">
                <a:solidFill>
                  <a:srgbClr val="008000"/>
                </a:solidFill>
              </a:rPr>
              <a:t>σ/E ~ 50%/√E ⊕3% </a:t>
            </a:r>
          </a:p>
          <a:p>
            <a:pPr>
              <a:spcBef>
                <a:spcPts val="600"/>
              </a:spcBef>
            </a:pPr>
            <a:r>
              <a:rPr lang="en-US" b="1" dirty="0"/>
              <a:t>Muon spectr.</a:t>
            </a:r>
            <a:r>
              <a:rPr lang="en-US" dirty="0"/>
              <a:t> (|η|&lt;2.7):</a:t>
            </a:r>
          </a:p>
          <a:p>
            <a:r>
              <a:rPr lang="en-US" dirty="0">
                <a:solidFill>
                  <a:srgbClr val="008000"/>
                </a:solidFill>
              </a:rPr>
              <a:t>&lt; 10% up to E</a:t>
            </a:r>
            <a:r>
              <a:rPr lang="en-US" baseline="-25000" dirty="0">
                <a:solidFill>
                  <a:srgbClr val="008000"/>
                </a:solidFill>
              </a:rPr>
              <a:t>μ</a:t>
            </a:r>
            <a:r>
              <a:rPr lang="en-US" dirty="0">
                <a:solidFill>
                  <a:srgbClr val="008000"/>
                </a:solidFill>
              </a:rPr>
              <a:t>~ 1 TeV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Latsis Symp.  3.June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6" name="Picture 5" descr="Atlas_Tile_H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1110"/>
            <a:ext cx="4888247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" y="152400"/>
            <a:ext cx="68943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srgbClr val="008000"/>
                </a:solidFill>
              </a:rPr>
              <a:t>General Comment</a:t>
            </a:r>
            <a:r>
              <a:rPr lang="en-US" sz="2000" dirty="0" smtClean="0">
                <a:solidFill>
                  <a:srgbClr val="008000"/>
                </a:solidFill>
              </a:rPr>
              <a:t>:  remarkable agreement between Data </a:t>
            </a:r>
            <a:r>
              <a:rPr lang="en-US" sz="2000" dirty="0" smtClean="0">
                <a:solidFill>
                  <a:srgbClr val="008000"/>
                </a:solidFill>
                <a:sym typeface="Wingdings"/>
              </a:rPr>
              <a:t>&amp;</a:t>
            </a:r>
            <a:r>
              <a:rPr lang="en-US" sz="2000" dirty="0" smtClean="0">
                <a:solidFill>
                  <a:srgbClr val="008000"/>
                </a:solidFill>
              </a:rPr>
              <a:t> MC</a:t>
            </a:r>
            <a:endParaRPr lang="en-US" sz="2000" dirty="0" smtClean="0"/>
          </a:p>
        </p:txBody>
      </p:sp>
      <p:pic>
        <p:nvPicPr>
          <p:cNvPr id="8" name="Picture 7" descr="Screen shot 2013-06-01 at 9.58.3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928165"/>
            <a:ext cx="4179483" cy="30533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600" y="628710"/>
            <a:ext cx="3276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Pb/scint. tile  hadron calorimeter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511904" y="704910"/>
            <a:ext cx="3403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US" dirty="0" smtClean="0"/>
              <a:t>Z</a:t>
            </a:r>
            <a:r>
              <a:rPr lang="en-US" dirty="0" smtClean="0">
                <a:sym typeface="Wingdings"/>
              </a:rPr>
              <a:t> e</a:t>
            </a:r>
            <a:r>
              <a:rPr lang="en-US" baseline="30000" dirty="0" smtClean="0">
                <a:sym typeface="Wingdings"/>
              </a:rPr>
              <a:t>+</a:t>
            </a:r>
            <a:r>
              <a:rPr lang="en-US" dirty="0" smtClean="0">
                <a:sym typeface="Wingdings"/>
              </a:rPr>
              <a:t>e</a:t>
            </a:r>
            <a:r>
              <a:rPr lang="en-US" baseline="30000" dirty="0" smtClean="0">
                <a:sym typeface="Wingdings"/>
              </a:rPr>
              <a:t>-</a:t>
            </a:r>
            <a:r>
              <a:rPr lang="en-US" dirty="0" smtClean="0"/>
              <a:t>  electromagn. calorimeter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33400" y="4202668"/>
            <a:ext cx="4191000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Helvetica"/>
                <a:cs typeface="Helvetica"/>
              </a:rPr>
              <a:t>Performance muon spectrometer: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1600" dirty="0">
                <a:latin typeface="Symbol" charset="2"/>
                <a:cs typeface="Symbol" charset="2"/>
              </a:rPr>
              <a:t> m</a:t>
            </a:r>
            <a:r>
              <a:rPr lang="en-US" sz="1600" dirty="0">
                <a:latin typeface="Helvetica"/>
                <a:cs typeface="Helvetica"/>
              </a:rPr>
              <a:t> reconstruction efficiency ~ 97%,</a:t>
            </a:r>
          </a:p>
          <a:p>
            <a:r>
              <a:rPr lang="en-US" sz="1600" dirty="0">
                <a:latin typeface="Helvetica"/>
                <a:cs typeface="Helvetica"/>
              </a:rPr>
              <a:t>  – constant for p</a:t>
            </a:r>
            <a:r>
              <a:rPr lang="en-US" sz="1600" baseline="-25000" dirty="0">
                <a:latin typeface="Helvetica"/>
                <a:cs typeface="Helvetica"/>
              </a:rPr>
              <a:t>T</a:t>
            </a:r>
            <a:r>
              <a:rPr lang="en-US" sz="1600" dirty="0">
                <a:latin typeface="Helvetica"/>
                <a:cs typeface="Helvetica"/>
              </a:rPr>
              <a:t> &gt; 6GeV and |η|&lt;2.7</a:t>
            </a:r>
          </a:p>
          <a:p>
            <a:r>
              <a:rPr lang="en-US" sz="1600" dirty="0">
                <a:latin typeface="Helvetica"/>
                <a:cs typeface="Helvetica"/>
              </a:rPr>
              <a:t>  – not affected by pile-up 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1600" dirty="0">
                <a:latin typeface="Helvetica"/>
                <a:cs typeface="Helvetica"/>
              </a:rPr>
              <a:t> mounting of muon chambers  ~ mm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latin typeface="Helvetica"/>
                <a:cs typeface="Helvetica"/>
              </a:rPr>
              <a:t>  - after alignment position known ~40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</a:p>
          <a:p>
            <a:r>
              <a:rPr lang="en-US" sz="1600" dirty="0">
                <a:latin typeface="Helvetica"/>
                <a:cs typeface="Helvetica"/>
              </a:rPr>
              <a:t>  </a:t>
            </a:r>
          </a:p>
        </p:txBody>
      </p:sp>
      <p:pic>
        <p:nvPicPr>
          <p:cNvPr id="14" name="Picture 13" descr="Screen shot 2013-06-01 at 11.00.0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5355" y="3850183"/>
            <a:ext cx="3152845" cy="29316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62000" y="76200"/>
            <a:ext cx="182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u="sng" dirty="0" smtClean="0">
                <a:solidFill>
                  <a:srgbClr val="1406B1"/>
                </a:solidFill>
              </a:rPr>
              <a:t>LHCb</a:t>
            </a:r>
            <a:r>
              <a:rPr lang="en-US" sz="4000" b="1" u="sng" dirty="0" smtClean="0">
                <a:solidFill>
                  <a:srgbClr val="1406B1"/>
                </a:solidFill>
              </a:rPr>
              <a:t>  </a:t>
            </a:r>
            <a:endParaRPr lang="en-US" sz="4000" b="1" u="sng" dirty="0">
              <a:solidFill>
                <a:srgbClr val="1406B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1" y="838200"/>
            <a:ext cx="41148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Luminosity leveling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</a:t>
            </a:r>
            <a:r>
              <a:rPr lang="en-US" i="1" dirty="0" smtClean="0"/>
              <a:t>L</a:t>
            </a:r>
            <a:r>
              <a:rPr lang="en-US" dirty="0" smtClean="0"/>
              <a:t> ~ 3∙10</a:t>
            </a:r>
            <a:r>
              <a:rPr lang="en-US" baseline="30000" dirty="0" smtClean="0"/>
              <a:t>32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 </a:t>
            </a:r>
            <a:endParaRPr lang="en-US" dirty="0" smtClean="0"/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Experiment operates well (at 50ns)    with </a:t>
            </a:r>
            <a:r>
              <a:rPr lang="en-US" dirty="0" smtClean="0">
                <a:latin typeface="Symbol" charset="2"/>
                <a:cs typeface="Symbol" charset="2"/>
              </a:rPr>
              <a:t>μ</a:t>
            </a:r>
            <a:r>
              <a:rPr lang="en-US" dirty="0" smtClean="0"/>
              <a:t> ~ 1.5 beyond design of </a:t>
            </a:r>
            <a:r>
              <a:rPr lang="en-US" dirty="0" smtClean="0">
                <a:latin typeface="Symbol" charset="2"/>
                <a:cs typeface="Symbol" charset="2"/>
              </a:rPr>
              <a:t>μ</a:t>
            </a:r>
            <a:r>
              <a:rPr lang="en-US" dirty="0" smtClean="0"/>
              <a:t> ~ 0.6</a:t>
            </a:r>
          </a:p>
          <a:p>
            <a:pPr>
              <a:buFont typeface="Arial"/>
              <a:buChar char="•"/>
            </a:pPr>
            <a:r>
              <a:rPr lang="en-US" dirty="0" smtClean="0"/>
              <a:t> RICH works very well in complex events 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26776" y="304800"/>
            <a:ext cx="3936224" cy="2589621"/>
            <a:chOff x="4826776" y="229779"/>
            <a:chExt cx="3936224" cy="2589621"/>
          </a:xfrm>
        </p:grpSpPr>
        <p:grpSp>
          <p:nvGrpSpPr>
            <p:cNvPr id="8" name="Group 17"/>
            <p:cNvGrpSpPr/>
            <p:nvPr/>
          </p:nvGrpSpPr>
          <p:grpSpPr>
            <a:xfrm>
              <a:off x="4826776" y="229779"/>
              <a:ext cx="3936224" cy="2589621"/>
              <a:chOff x="3683776" y="193048"/>
              <a:chExt cx="3936224" cy="2589621"/>
            </a:xfrm>
          </p:grpSpPr>
          <p:pic>
            <p:nvPicPr>
              <p:cNvPr id="11" name="Picture 4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3683776" y="193048"/>
                <a:ext cx="3936224" cy="2589621"/>
              </a:xfrm>
              <a:prstGeom prst="rect">
                <a:avLst/>
              </a:prstGeom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5821895" y="533400"/>
                <a:ext cx="1264705" cy="369332"/>
              </a:xfrm>
              <a:prstGeom prst="rect">
                <a:avLst/>
              </a:prstGeom>
              <a:noFill/>
              <a:scene3d>
                <a:camera prst="orthographicFront">
                  <a:rot lat="0" lon="0" rev="2088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33CC"/>
                    </a:solidFill>
                    <a:effectLst>
                      <a:outerShdw blurRad="38100" dist="38100" dir="2700000" algn="tl">
                        <a:srgbClr val="000000">
                          <a:alpha val="60000"/>
                        </a:srgbClr>
                      </a:outerShdw>
                    </a:effectLst>
                    <a:latin typeface="Calibri" pitchFamily="34" charset="0"/>
                  </a:rPr>
                  <a:t>ATLAS</a:t>
                </a:r>
                <a:r>
                  <a:rPr lang="en-US" dirty="0" smtClean="0">
                    <a:effectLst>
                      <a:outerShdw blurRad="38100" dist="38100" dir="2700000" algn="tl">
                        <a:srgbClr val="000000">
                          <a:alpha val="60000"/>
                        </a:srgbClr>
                      </a:outerShdw>
                    </a:effectLst>
                    <a:latin typeface="Calibri" pitchFamily="34" charset="0"/>
                  </a:rPr>
                  <a:t>/CMS</a:t>
                </a:r>
                <a:endParaRPr lang="en-US" dirty="0">
                  <a:effectLst>
                    <a:outerShdw blurRad="38100" dist="38100" dir="2700000" algn="tl">
                      <a:srgbClr val="000000">
                        <a:alpha val="60000"/>
                      </a:srgbClr>
                    </a:out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53000" y="1447800"/>
                <a:ext cx="78491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i="1" dirty="0" smtClean="0">
                    <a:solidFill>
                      <a:srgbClr val="FF0000"/>
                    </a:solidFill>
                    <a:effectLst>
                      <a:innerShdw blurRad="63500" dist="50800" dir="2700000">
                        <a:prstClr val="black">
                          <a:alpha val="60000"/>
                        </a:prstClr>
                      </a:innerShdw>
                    </a:effectLst>
                    <a:latin typeface="Calibri" pitchFamily="34" charset="0"/>
                  </a:rPr>
                  <a:t>LHCb</a:t>
                </a:r>
                <a:endParaRPr lang="en-US" sz="2000" b="1" i="1" dirty="0">
                  <a:solidFill>
                    <a:srgbClr val="FF0000"/>
                  </a:solidFill>
                  <a:effectLst>
                    <a:innerShdw blurRad="63500" dist="50800" dir="2700000">
                      <a:prstClr val="black">
                        <a:alpha val="60000"/>
                      </a:prstClr>
                    </a:innerShdw>
                  </a:effectLst>
                  <a:latin typeface="Calibri" pitchFamily="34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638800" y="1471880"/>
                <a:ext cx="1934945" cy="6617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1600" dirty="0" smtClean="0"/>
                  <a:t>Lumi</a:t>
                </a:r>
                <a:r>
                  <a:rPr lang="en-US" sz="1600" dirty="0"/>
                  <a:t> </a:t>
                </a:r>
                <a:r>
                  <a:rPr lang="en-US" sz="1600" dirty="0" smtClean="0"/>
                  <a:t>Leveling by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600" dirty="0" smtClean="0"/>
                  <a:t>displacing the beams</a:t>
                </a: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5361221" y="1749623"/>
              <a:ext cx="6585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8000"/>
                  </a:solidFill>
                </a:rPr>
                <a:t>design</a:t>
              </a:r>
              <a:endParaRPr lang="en-US" sz="1400" dirty="0">
                <a:solidFill>
                  <a:srgbClr val="008000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5334000" y="1981200"/>
              <a:ext cx="1447800" cy="1588"/>
            </a:xfrm>
            <a:prstGeom prst="line">
              <a:avLst/>
            </a:prstGeom>
            <a:ln w="31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" descr="Screen shot 2011-06-03 at 11.47.4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994837"/>
            <a:ext cx="4495799" cy="232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a="http://schemas.openxmlformats.org/drawingml/2006/main" xmlns:r="http://schemas.openxmlformats.org/officeDocument/2006/relationships" xmlns:p="http://schemas.openxmlformats.org/presentationml/2006/main" xmlns="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572000" y="3316069"/>
            <a:ext cx="426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Remarkable little running inefficiency 1.4% due to VELO closing/opening to beam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838200" y="2221468"/>
            <a:ext cx="3077205" cy="2288396"/>
            <a:chOff x="838200" y="2221468"/>
            <a:chExt cx="3077205" cy="2288396"/>
          </a:xfrm>
        </p:grpSpPr>
        <p:sp>
          <p:nvSpPr>
            <p:cNvPr id="21" name="Rectangle 20"/>
            <p:cNvSpPr/>
            <p:nvPr/>
          </p:nvSpPr>
          <p:spPr>
            <a:xfrm>
              <a:off x="838200" y="2221468"/>
              <a:ext cx="29773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FF"/>
                  </a:solidFill>
                </a:rPr>
                <a:t>VELO: Proper-time resolution </a:t>
              </a:r>
            </a:p>
          </p:txBody>
        </p:sp>
        <p:pic>
          <p:nvPicPr>
            <p:cNvPr id="22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7060" r="7267"/>
            <a:stretch/>
          </p:blipFill>
          <p:spPr bwMode="auto">
            <a:xfrm>
              <a:off x="838200" y="2590800"/>
              <a:ext cx="2830870" cy="1919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 rot="5400000">
              <a:off x="3100274" y="3223469"/>
              <a:ext cx="1368652" cy="26161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050" i="1" dirty="0" smtClean="0">
                  <a:solidFill>
                    <a:srgbClr val="E46C0A"/>
                  </a:solidFill>
                </a:rPr>
                <a:t>[LHCb-CONF-2012-02]</a:t>
              </a:r>
              <a:endParaRPr lang="en-GB" sz="1050" i="1" dirty="0">
                <a:solidFill>
                  <a:srgbClr val="E46C0A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286000" y="3671664"/>
              <a:ext cx="109517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 </a:t>
              </a:r>
              <a:r>
                <a:rPr lang="en-US" dirty="0">
                  <a:solidFill>
                    <a:srgbClr val="0000FF"/>
                  </a:solidFill>
                  <a:latin typeface="Symbol" pitchFamily="18" charset="2"/>
                </a:rPr>
                <a:t>s</a:t>
              </a:r>
              <a:r>
                <a:rPr lang="en-US" i="1" baseline="-25000" dirty="0">
                  <a:solidFill>
                    <a:srgbClr val="0000FF"/>
                  </a:solidFill>
                </a:rPr>
                <a:t>t</a:t>
              </a:r>
              <a:r>
                <a:rPr lang="en-US" dirty="0">
                  <a:solidFill>
                    <a:srgbClr val="0000FF"/>
                  </a:solidFill>
                </a:rPr>
                <a:t> = 45 fs </a:t>
              </a:r>
              <a:endParaRPr lang="en-US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28953" y="4496633"/>
            <a:ext cx="3057247" cy="2361367"/>
            <a:chOff x="838200" y="4495800"/>
            <a:chExt cx="3057247" cy="2361367"/>
          </a:xfrm>
        </p:grpSpPr>
        <p:pic>
          <p:nvPicPr>
            <p:cNvPr id="25" name="Image 16" descr="TaggingDeltaMs.png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t="2657"/>
            <a:stretch/>
          </p:blipFill>
          <p:spPr bwMode="auto">
            <a:xfrm>
              <a:off x="859412" y="4805167"/>
              <a:ext cx="2774119" cy="205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838200" y="4495800"/>
              <a:ext cx="30572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dirty="0">
                  <a:solidFill>
                    <a:srgbClr val="0000FF"/>
                  </a:solidFill>
                </a:rPr>
                <a:t>B</a:t>
              </a:r>
              <a:r>
                <a:rPr lang="en-US" baseline="-25000" dirty="0">
                  <a:solidFill>
                    <a:srgbClr val="0000FF"/>
                  </a:solidFill>
                </a:rPr>
                <a:t>s</a:t>
              </a:r>
              <a:r>
                <a:rPr lang="en-US" dirty="0">
                  <a:solidFill>
                    <a:srgbClr val="0000FF"/>
                  </a:solidFill>
                </a:rPr>
                <a:t>–B</a:t>
              </a:r>
              <a:r>
                <a:rPr lang="en-US" baseline="-25000" dirty="0">
                  <a:solidFill>
                    <a:srgbClr val="0000FF"/>
                  </a:solidFill>
                </a:rPr>
                <a:t>s</a:t>
              </a:r>
              <a:r>
                <a:rPr lang="en-US" dirty="0">
                  <a:solidFill>
                    <a:srgbClr val="0000FF"/>
                  </a:solidFill>
                </a:rPr>
                <a:t> oscillations measured</a:t>
              </a:r>
            </a:p>
          </p:txBody>
        </p:sp>
        <p:sp>
          <p:nvSpPr>
            <p:cNvPr id="27" name="Line 4"/>
            <p:cNvSpPr>
              <a:spLocks noChangeShapeType="1"/>
            </p:cNvSpPr>
            <p:nvPr/>
          </p:nvSpPr>
          <p:spPr bwMode="auto">
            <a:xfrm>
              <a:off x="1229013" y="4582400"/>
              <a:ext cx="144463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294359" y="6281103"/>
              <a:ext cx="2056509" cy="2160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9" name="Rectangle 8"/>
            <p:cNvSpPr>
              <a:spLocks noChangeArrowheads="1"/>
            </p:cNvSpPr>
            <p:nvPr/>
          </p:nvSpPr>
          <p:spPr bwMode="auto">
            <a:xfrm rot="5400000">
              <a:off x="3008381" y="5633528"/>
              <a:ext cx="1497342" cy="253916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GB" sz="1050" i="1" dirty="0" smtClean="0">
                  <a:solidFill>
                    <a:srgbClr val="E46C0A"/>
                  </a:solidFill>
                </a:rPr>
                <a:t>[LHCb-CONF-2011-50]</a:t>
              </a:r>
              <a:endParaRPr lang="en-GB" sz="1050" i="1" dirty="0">
                <a:solidFill>
                  <a:srgbClr val="E46C0A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Latsis Symp.  3.June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LHC Detectors  ,   R. Horisberger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04800" y="101024"/>
            <a:ext cx="7467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1" u="sng" dirty="0" smtClean="0">
                <a:solidFill>
                  <a:srgbClr val="1406B1"/>
                </a:solidFill>
              </a:rPr>
              <a:t>LHCb: Particle Identification Performance</a:t>
            </a:r>
            <a:r>
              <a:rPr lang="en-US" sz="3200" b="1" u="sng" dirty="0" smtClean="0">
                <a:solidFill>
                  <a:srgbClr val="1406B1"/>
                </a:solidFill>
              </a:rPr>
              <a:t>  </a:t>
            </a:r>
            <a:endParaRPr lang="en-US" sz="3200" b="1" u="sng" dirty="0">
              <a:solidFill>
                <a:srgbClr val="1406B1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76200" y="833718"/>
            <a:ext cx="8963799" cy="5583394"/>
            <a:chOff x="76200" y="833718"/>
            <a:chExt cx="8963799" cy="5583394"/>
          </a:xfrm>
        </p:grpSpPr>
        <p:pic>
          <p:nvPicPr>
            <p:cNvPr id="8" name="Picture 2" descr="C:\Users\Pascal\AppData\Local\Temp\wz61d2\lhcb-paper-2012-002-figs\fig2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208" y="1346032"/>
              <a:ext cx="4253396" cy="288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769272" y="1268760"/>
              <a:ext cx="3281668" cy="33855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</a:rPr>
                <a:t>Plot with </a:t>
              </a:r>
              <a:r>
                <a:rPr lang="en-US" sz="1600" dirty="0" smtClean="0">
                  <a:solidFill>
                    <a:srgbClr val="0000FF"/>
                  </a:solidFill>
                  <a:sym typeface="Symbol"/>
                </a:rPr>
                <a:t></a:t>
              </a:r>
              <a:r>
                <a:rPr lang="en-US" sz="1600" dirty="0" smtClean="0">
                  <a:solidFill>
                    <a:srgbClr val="0000FF"/>
                  </a:solidFill>
                </a:rPr>
                <a:t> </a:t>
              </a:r>
              <a:r>
                <a:rPr lang="en-US" sz="1600" dirty="0">
                  <a:solidFill>
                    <a:srgbClr val="0000FF"/>
                  </a:solidFill>
                </a:rPr>
                <a:t>hypothesis - No RICH</a:t>
              </a:r>
              <a:endParaRPr lang="fr-FR" sz="1600" dirty="0">
                <a:solidFill>
                  <a:srgbClr val="0000FF"/>
                </a:solidFill>
              </a:endParaRPr>
            </a:p>
          </p:txBody>
        </p:sp>
        <p:pic>
          <p:nvPicPr>
            <p:cNvPr id="11" name="Picture 7" descr="C:\Users\Pascal\AppData\Local\Temp\wz8e00\lhcb-paper-2012-002-figs\fig4e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437112"/>
              <a:ext cx="2915799" cy="1980000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7" name="Group 26"/>
            <p:cNvGrpSpPr/>
            <p:nvPr/>
          </p:nvGrpSpPr>
          <p:grpSpPr>
            <a:xfrm>
              <a:off x="5999594" y="833718"/>
              <a:ext cx="2915806" cy="5583394"/>
              <a:chOff x="6052864" y="833718"/>
              <a:chExt cx="2915806" cy="5583394"/>
            </a:xfrm>
          </p:grpSpPr>
          <p:pic>
            <p:nvPicPr>
              <p:cNvPr id="6" name="Picture 5" descr="C:\Users\Pascal\AppData\Local\Temp\wzbdf5\lhcb-paper-2012-002-figs\fig4c.pn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52864" y="4437112"/>
                <a:ext cx="2915806" cy="198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4" descr="C:\Users\Pascal\AppData\Local\Temp\wz5055\lhcb-paper-2012-002-figs\fig4b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79375" y="2565120"/>
                <a:ext cx="2862785" cy="194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3" descr="C:\Users\Pascal\AppData\Local\Temp\wzf663\lhcb-paper-2012-002-figs\fig4a.pn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 t="7243"/>
              <a:stretch/>
            </p:blipFill>
            <p:spPr bwMode="auto">
              <a:xfrm>
                <a:off x="6079373" y="833718"/>
                <a:ext cx="2862788" cy="180319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ZoneTexte 13"/>
              <p:cNvSpPr txBox="1"/>
              <p:nvPr/>
            </p:nvSpPr>
            <p:spPr>
              <a:xfrm>
                <a:off x="7634612" y="1196752"/>
                <a:ext cx="1062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FF0000"/>
                    </a:solidFill>
                  </a:rPr>
                  <a:t>B</a:t>
                </a:r>
                <a:r>
                  <a:rPr lang="fr-FR" baseline="30000" dirty="0" smtClean="0">
                    <a:solidFill>
                      <a:srgbClr val="FF0000"/>
                    </a:solidFill>
                  </a:rPr>
                  <a:t>0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dirty="0" smtClean="0">
                    <a:solidFill>
                      <a:srgbClr val="FF0000"/>
                    </a:solidFill>
                    <a:sym typeface="Symbol"/>
                  </a:rPr>
                  <a:t> 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K</a:t>
                </a:r>
                <a:r>
                  <a:rPr lang="fr-FR" dirty="0" smtClean="0">
                    <a:solidFill>
                      <a:srgbClr val="FF0000"/>
                    </a:solidFill>
                    <a:sym typeface="Symbol"/>
                  </a:rPr>
                  <a:t></a:t>
                </a:r>
                <a:endParaRPr lang="fr-FR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ZoneTexte 14"/>
              <p:cNvSpPr txBox="1"/>
              <p:nvPr/>
            </p:nvSpPr>
            <p:spPr>
              <a:xfrm>
                <a:off x="7446817" y="2817968"/>
                <a:ext cx="1140853" cy="11870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noAutofit/>
              </a:bodyPr>
              <a:lstStyle/>
              <a:p>
                <a:r>
                  <a:rPr lang="fr-FR" dirty="0" smtClean="0">
                    <a:solidFill>
                      <a:srgbClr val="FF0000"/>
                    </a:solidFill>
                  </a:rPr>
                  <a:t>B</a:t>
                </a:r>
                <a:r>
                  <a:rPr lang="fr-FR" baseline="30000" dirty="0" smtClean="0">
                    <a:solidFill>
                      <a:srgbClr val="FF0000"/>
                    </a:solidFill>
                  </a:rPr>
                  <a:t>0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dirty="0" smtClean="0">
                    <a:solidFill>
                      <a:srgbClr val="FF0000"/>
                    </a:solidFill>
                    <a:sym typeface="Symbol"/>
                  </a:rPr>
                  <a:t> </a:t>
                </a:r>
                <a:endParaRPr lang="fr-FR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" name="ZoneTexte 15"/>
              <p:cNvSpPr txBox="1"/>
              <p:nvPr/>
            </p:nvSpPr>
            <p:spPr>
              <a:xfrm>
                <a:off x="7478683" y="4869160"/>
                <a:ext cx="121830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FF0000"/>
                    </a:solidFill>
                  </a:rPr>
                  <a:t>B</a:t>
                </a:r>
                <a:r>
                  <a:rPr lang="fr-FR" baseline="-25000" dirty="0" smtClean="0">
                    <a:solidFill>
                      <a:srgbClr val="FF0000"/>
                    </a:solidFill>
                  </a:rPr>
                  <a:t>s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 </a:t>
                </a:r>
                <a:r>
                  <a:rPr lang="fr-FR" dirty="0" smtClean="0">
                    <a:solidFill>
                      <a:srgbClr val="FF0000"/>
                    </a:solidFill>
                    <a:sym typeface="Symbol"/>
                  </a:rPr>
                  <a:t> </a:t>
                </a:r>
                <a:r>
                  <a:rPr lang="fr-FR" dirty="0" smtClean="0">
                    <a:solidFill>
                      <a:srgbClr val="FF0000"/>
                    </a:solidFill>
                  </a:rPr>
                  <a:t>K</a:t>
                </a:r>
                <a:r>
                  <a:rPr lang="fr-FR" dirty="0">
                    <a:solidFill>
                      <a:srgbClr val="FF0000"/>
                    </a:solidFill>
                    <a:sym typeface="Symbol"/>
                  </a:rPr>
                  <a:t>K</a:t>
                </a:r>
                <a:endParaRPr lang="fr-FR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6" name="ZoneTexte 16"/>
            <p:cNvSpPr txBox="1"/>
            <p:nvPr/>
          </p:nvSpPr>
          <p:spPr>
            <a:xfrm>
              <a:off x="1743720" y="4869160"/>
              <a:ext cx="10623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FF0000"/>
                  </a:solidFill>
                  <a:sym typeface="Symbol"/>
                </a:rPr>
                <a:t></a:t>
              </a:r>
              <a:r>
                <a:rPr lang="fr-FR" baseline="-25000" dirty="0" smtClean="0">
                  <a:solidFill>
                    <a:srgbClr val="FF0000"/>
                  </a:solidFill>
                  <a:sym typeface="Symbol"/>
                </a:rPr>
                <a:t>b</a:t>
              </a:r>
              <a:r>
                <a:rPr lang="fr-FR" dirty="0" smtClean="0">
                  <a:solidFill>
                    <a:srgbClr val="FF0000"/>
                  </a:solidFill>
                  <a:sym typeface="Symbol"/>
                </a:rPr>
                <a:t> </a:t>
              </a:r>
              <a:r>
                <a:rPr lang="fr-FR" dirty="0">
                  <a:solidFill>
                    <a:srgbClr val="FF0000"/>
                  </a:solidFill>
                  <a:sym typeface="Symbol"/>
                </a:rPr>
                <a:t>p</a:t>
              </a:r>
              <a:r>
                <a:rPr lang="fr-FR" dirty="0" smtClean="0">
                  <a:solidFill>
                    <a:srgbClr val="FF0000"/>
                  </a:solidFill>
                  <a:sym typeface="Symbol"/>
                </a:rPr>
                <a:t></a:t>
              </a:r>
              <a:endParaRPr lang="fr-FR" dirty="0">
                <a:solidFill>
                  <a:srgbClr val="FF0000"/>
                </a:solidFill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048000" y="4437103"/>
              <a:ext cx="2915816" cy="1980009"/>
              <a:chOff x="3172544" y="4437103"/>
              <a:chExt cx="2915816" cy="1980009"/>
            </a:xfrm>
          </p:grpSpPr>
          <p:pic>
            <p:nvPicPr>
              <p:cNvPr id="12" name="Picture 6" descr="C:\Users\Pascal\AppData\Local\Temp\wz6f1b\lhcb-paper-2012-002-figs\fig4d.pn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72544" y="4437103"/>
                <a:ext cx="2915816" cy="1980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ZoneTexte 17"/>
              <p:cNvSpPr txBox="1"/>
              <p:nvPr/>
            </p:nvSpPr>
            <p:spPr>
              <a:xfrm>
                <a:off x="4774468" y="4869160"/>
                <a:ext cx="10623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dirty="0" smtClean="0">
                    <a:solidFill>
                      <a:srgbClr val="FF0000"/>
                    </a:solidFill>
                    <a:sym typeface="Symbol"/>
                  </a:rPr>
                  <a:t></a:t>
                </a:r>
                <a:r>
                  <a:rPr lang="fr-FR" baseline="-25000" dirty="0" smtClean="0">
                    <a:solidFill>
                      <a:srgbClr val="FF0000"/>
                    </a:solidFill>
                    <a:sym typeface="Symbol"/>
                  </a:rPr>
                  <a:t>b</a:t>
                </a:r>
                <a:r>
                  <a:rPr lang="fr-FR" dirty="0" smtClean="0">
                    <a:solidFill>
                      <a:srgbClr val="FF0000"/>
                    </a:solidFill>
                    <a:sym typeface="Symbol"/>
                  </a:rPr>
                  <a:t> p</a:t>
                </a:r>
                <a:r>
                  <a:rPr lang="fr-FR" dirty="0">
                    <a:solidFill>
                      <a:srgbClr val="FF0000"/>
                    </a:solidFill>
                    <a:sym typeface="Symbol"/>
                  </a:rPr>
                  <a:t>K</a:t>
                </a:r>
                <a:endParaRPr lang="fr-FR" dirty="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18" name="Straight Arrow Connector 19"/>
            <p:cNvCxnSpPr/>
            <p:nvPr/>
          </p:nvCxnSpPr>
          <p:spPr bwMode="auto">
            <a:xfrm flipV="1">
              <a:off x="3810000" y="1524000"/>
              <a:ext cx="2160240" cy="288032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19" name="Straight Arrow Connector 19"/>
            <p:cNvCxnSpPr/>
            <p:nvPr/>
          </p:nvCxnSpPr>
          <p:spPr bwMode="auto">
            <a:xfrm>
              <a:off x="3810000" y="2032723"/>
              <a:ext cx="2088232" cy="964229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3810000" y="2258420"/>
              <a:ext cx="2186751" cy="216118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1" name="Straight Arrow Connector 19"/>
            <p:cNvCxnSpPr>
              <a:endCxn id="12" idx="0"/>
            </p:cNvCxnSpPr>
            <p:nvPr/>
          </p:nvCxnSpPr>
          <p:spPr bwMode="auto">
            <a:xfrm>
              <a:off x="3750768" y="2636912"/>
              <a:ext cx="755140" cy="1800191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cxnSp>
          <p:nvCxnSpPr>
            <p:cNvPr id="22" name="Straight Arrow Connector 19"/>
            <p:cNvCxnSpPr/>
            <p:nvPr/>
          </p:nvCxnSpPr>
          <p:spPr bwMode="auto">
            <a:xfrm rot="5400000">
              <a:off x="2025960" y="3106080"/>
              <a:ext cx="1613520" cy="119256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sp>
          <p:nvSpPr>
            <p:cNvPr id="23" name="Rectangle 22"/>
            <p:cNvSpPr/>
            <p:nvPr/>
          </p:nvSpPr>
          <p:spPr>
            <a:xfrm>
              <a:off x="2944688" y="1033790"/>
              <a:ext cx="1403862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100" i="1" dirty="0">
                  <a:solidFill>
                    <a:srgbClr val="E46C0A"/>
                  </a:solidFill>
                </a:rPr>
                <a:t>[JHEP 10 (2012) 037]</a:t>
              </a:r>
            </a:p>
          </p:txBody>
        </p:sp>
        <p:sp>
          <p:nvSpPr>
            <p:cNvPr id="25" name="Rectangle 24"/>
            <p:cNvSpPr/>
            <p:nvPr/>
          </p:nvSpPr>
          <p:spPr>
            <a:xfrm rot="5400000">
              <a:off x="7148900" y="2452300"/>
              <a:ext cx="3505200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1200" dirty="0" smtClean="0"/>
                <a:t>from talk of Pascal Perret , LPC Clermont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Latsis Symp.  3.June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LHC Detectors  ,   R. Horisberger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0"/>
            <a:ext cx="1981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u="sng" dirty="0" smtClean="0">
                <a:solidFill>
                  <a:srgbClr val="1406B1"/>
                </a:solidFill>
              </a:rPr>
              <a:t>ALICE</a:t>
            </a:r>
            <a:endParaRPr lang="en-US" sz="4400" b="1" u="sng" dirty="0">
              <a:solidFill>
                <a:srgbClr val="1406B1"/>
              </a:solidFill>
            </a:endParaRPr>
          </a:p>
        </p:txBody>
      </p:sp>
      <p:pic>
        <p:nvPicPr>
          <p:cNvPr id="6" name="Picture 4" descr="alice_technical_paper_ALICE-couleur-OK06_cut_named.pn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527895" y="152400"/>
            <a:ext cx="4311305" cy="3124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609600" y="838200"/>
            <a:ext cx="3276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 Specialized on HI running but can do some things in pp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 proves tracking at dN/d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~6000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 3 different silicon technologies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/>
              <a:t> </a:t>
            </a:r>
            <a:r>
              <a:rPr lang="en-US" b="1" dirty="0" smtClean="0">
                <a:solidFill>
                  <a:srgbClr val="008000"/>
                </a:solidFill>
              </a:rPr>
              <a:t>Silicon Drift Detector </a:t>
            </a:r>
            <a:r>
              <a:rPr lang="en-US" dirty="0" smtClean="0"/>
              <a:t>unique !</a:t>
            </a:r>
            <a:endParaRPr lang="en-US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355" y="2743200"/>
            <a:ext cx="300724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8"/>
          <p:cNvGrpSpPr/>
          <p:nvPr/>
        </p:nvGrpSpPr>
        <p:grpSpPr>
          <a:xfrm>
            <a:off x="3962400" y="3505200"/>
            <a:ext cx="5040312" cy="2362200"/>
            <a:chOff x="3995738" y="4038600"/>
            <a:chExt cx="5040312" cy="23622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b="49467"/>
            <a:stretch>
              <a:fillRect/>
            </a:stretch>
          </p:blipFill>
          <p:spPr bwMode="auto">
            <a:xfrm>
              <a:off x="3995738" y="4225925"/>
              <a:ext cx="5040312" cy="2174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4247769" y="4038600"/>
              <a:ext cx="47438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Calibration / Alignment of Silicon Drift Detectors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206257" y="5943600"/>
            <a:ext cx="44898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Impact parameter at 1GeV measured </a:t>
            </a:r>
            <a:r>
              <a:rPr lang="en-US" sz="16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d</a:t>
            </a:r>
            <a:r>
              <a:rPr lang="en-US" sz="1600" b="1" dirty="0" smtClean="0">
                <a:solidFill>
                  <a:srgbClr val="008000"/>
                </a:solidFill>
              </a:rPr>
              <a:t> (r</a:t>
            </a:r>
            <a:r>
              <a:rPr lang="en-US" sz="16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j)</a:t>
            </a:r>
            <a:r>
              <a:rPr lang="en-US" sz="1600" b="1" dirty="0" smtClean="0">
                <a:solidFill>
                  <a:srgbClr val="008000"/>
                </a:solidFill>
              </a:rPr>
              <a:t> ~ 60</a:t>
            </a:r>
            <a:r>
              <a:rPr lang="en-US" sz="1600" b="1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lang="en-US" sz="1600" b="1" dirty="0" smtClean="0">
                <a:solidFill>
                  <a:srgbClr val="008000"/>
                </a:solidFill>
              </a:rPr>
              <a:t> !</a:t>
            </a:r>
            <a:endParaRPr lang="en-US" sz="16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Latsis Symp.  3.June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LHC Detectors  ,   R. Horisberger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33400" y="228600"/>
            <a:ext cx="7746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1406B1"/>
                </a:solidFill>
                <a:latin typeface="Helvetica"/>
                <a:cs typeface="Helvetica"/>
              </a:rPr>
              <a:t>Did LHC Detectors meet our Expectations?</a:t>
            </a:r>
            <a:endParaRPr lang="en-US" sz="2800" b="1" dirty="0">
              <a:solidFill>
                <a:srgbClr val="1406B1"/>
              </a:solidFill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914400"/>
            <a:ext cx="8077200" cy="284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cs typeface="Helvetica"/>
              </a:rPr>
              <a:t> </a:t>
            </a:r>
            <a:r>
              <a:rPr lang="en-US" dirty="0">
                <a:solidFill>
                  <a:srgbClr val="2F0AFF"/>
                </a:solidFill>
                <a:cs typeface="Helvetica"/>
              </a:rPr>
              <a:t>Answer is clearly </a:t>
            </a:r>
            <a:r>
              <a:rPr lang="en-US" b="1" i="1" dirty="0">
                <a:solidFill>
                  <a:srgbClr val="2F0AFF"/>
                </a:solidFill>
                <a:cs typeface="Helvetica"/>
              </a:rPr>
              <a:t>YES</a:t>
            </a:r>
            <a:r>
              <a:rPr lang="en-US" dirty="0">
                <a:solidFill>
                  <a:srgbClr val="2F0AFF"/>
                </a:solidFill>
                <a:cs typeface="Helvetica"/>
              </a:rPr>
              <a:t>: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>
                <a:cs typeface="Helvetica"/>
              </a:rPr>
              <a:t> </a:t>
            </a:r>
            <a:r>
              <a:rPr lang="en-US" dirty="0" smtClean="0">
                <a:cs typeface="Helvetica"/>
              </a:rPr>
              <a:t>all LHC experiments producing beautiful results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cs typeface="Helvetica"/>
              </a:rPr>
              <a:t> experiments mastered to readout 80-90M channel at unprecedented data rates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cs typeface="Helvetica"/>
              </a:rPr>
              <a:t> different sub-systems having failure rates of  few % only 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cs typeface="Helvetica"/>
              </a:rPr>
              <a:t> observed performance very close to expected (planned) performance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cs typeface="Helvetica"/>
              </a:rPr>
              <a:t> running at significantly higher #int/crossing than foreseen (50nsec LHC bx, LHCb)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cs typeface="Helvetica"/>
              </a:rPr>
              <a:t> experiments dealt with unexpected back-ground conditions 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cs typeface="Helvetica"/>
              </a:rPr>
              <a:t>(CMS pixel PKAM-events)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Helvetica"/>
            </a:endParaRP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cs typeface="Helvetica"/>
              </a:rPr>
              <a:t> p</a:t>
            </a:r>
            <a:r>
              <a:rPr lang="en-US" dirty="0">
                <a:cs typeface="Helvetica"/>
              </a:rPr>
              <a:t>lease remember, that any of the LHC Detectors is a </a:t>
            </a:r>
            <a:r>
              <a:rPr lang="en-US" i="1" u="sng" dirty="0">
                <a:cs typeface="Helvetica"/>
              </a:rPr>
              <a:t>unique</a:t>
            </a:r>
            <a:r>
              <a:rPr lang="en-US" dirty="0">
                <a:cs typeface="Helvetica"/>
              </a:rPr>
              <a:t>  prototype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3853696"/>
            <a:ext cx="80772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cs typeface="Helvetica"/>
              </a:rPr>
              <a:t> </a:t>
            </a:r>
            <a:r>
              <a:rPr lang="en-US" b="1" i="1" dirty="0" smtClean="0">
                <a:solidFill>
                  <a:srgbClr val="008000"/>
                </a:solidFill>
                <a:cs typeface="Helvetica"/>
              </a:rPr>
              <a:t>BUT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cs typeface="Helvetica"/>
              </a:rPr>
              <a:t> construction, commissioning and running did not go without problems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cs typeface="Helvetica"/>
              </a:rPr>
              <a:t> each case individual and no simple recipe for preventing in future (upgrade)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cs typeface="Helvetica"/>
              </a:rPr>
              <a:t> relatively small number of dedicated physicists keep experiments running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>
                <a:cs typeface="Helvetica"/>
              </a:rPr>
              <a:t> commissioning and calibration is never over, the battle goes on!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57200" y="5802868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cs typeface="Helvetica"/>
              </a:rPr>
              <a:t> </a:t>
            </a:r>
            <a:r>
              <a:rPr lang="en-US" dirty="0" smtClean="0">
                <a:solidFill>
                  <a:srgbClr val="FF0000"/>
                </a:solidFill>
                <a:cs typeface="Helvetica"/>
              </a:rPr>
              <a:t>Worry:</a:t>
            </a:r>
            <a:r>
              <a:rPr lang="en-US" dirty="0" smtClean="0">
                <a:cs typeface="Helvetica"/>
              </a:rPr>
              <a:t>  who will re-start the experiments in 2015 after LS1?  training?  career path?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Latsis Symp.  3.June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LHC Detectors  ,   R. Horisberger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81000" y="76200"/>
            <a:ext cx="5562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rgbClr val="1406B1"/>
                </a:solidFill>
              </a:rPr>
              <a:t>Improvements and Upgrades</a:t>
            </a:r>
            <a:endParaRPr lang="en-US" sz="3200" b="1" u="sng" dirty="0">
              <a:solidFill>
                <a:srgbClr val="1406B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00" y="762000"/>
            <a:ext cx="8534400" cy="58092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dirty="0" smtClean="0">
                <a:latin typeface="Helvetica"/>
                <a:cs typeface="Helvetica"/>
              </a:rPr>
              <a:t>Data taking &amp; physics analysis demonstrated eventual shortcomings of experiments</a:t>
            </a:r>
          </a:p>
          <a:p>
            <a:pPr>
              <a:spcBef>
                <a:spcPts val="600"/>
              </a:spcBef>
              <a:spcAft>
                <a:spcPts val="300"/>
              </a:spcAft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 Upgrades due to: </a:t>
            </a:r>
          </a:p>
          <a:p>
            <a:pPr marL="367200" lvl="1"/>
            <a:r>
              <a:rPr lang="en-US" sz="1600" dirty="0" smtClean="0">
                <a:latin typeface="Helvetica"/>
                <a:cs typeface="Helvetica"/>
              </a:rPr>
              <a:t>- previous staging decisions </a:t>
            </a:r>
            <a:r>
              <a:rPr lang="en-US" sz="1600" dirty="0" smtClean="0">
                <a:solidFill>
                  <a:srgbClr val="77933C"/>
                </a:solidFill>
                <a:latin typeface="Helvetica"/>
                <a:cs typeface="Helvetica"/>
              </a:rPr>
              <a:t>(limited resources)</a:t>
            </a:r>
          </a:p>
          <a:p>
            <a:pPr marL="367200" lvl="1"/>
            <a:r>
              <a:rPr lang="en-US" sz="1600" dirty="0" smtClean="0">
                <a:latin typeface="Helvetica"/>
                <a:cs typeface="Helvetica"/>
              </a:rPr>
              <a:t>- different experimental conditions </a:t>
            </a:r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Helvetica"/>
                <a:cs typeface="Helvetica"/>
              </a:rPr>
              <a:t>(LHC beyond design(&gt;10</a:t>
            </a:r>
            <a:r>
              <a:rPr lang="en-US" sz="1400" baseline="30000" dirty="0" smtClean="0">
                <a:solidFill>
                  <a:schemeClr val="accent3">
                    <a:lumMod val="75000"/>
                  </a:schemeClr>
                </a:solidFill>
                <a:latin typeface="Helvetica"/>
                <a:cs typeface="Helvetica"/>
              </a:rPr>
              <a:t>34</a:t>
            </a:r>
            <a:r>
              <a:rPr lang="en-US" sz="1400" dirty="0" smtClean="0">
                <a:solidFill>
                  <a:schemeClr val="accent3">
                    <a:lumMod val="75000"/>
                  </a:schemeClr>
                </a:solidFill>
                <a:latin typeface="Helvetica"/>
                <a:cs typeface="Helvetica"/>
              </a:rPr>
              <a:t>) , 50nsec operation)</a:t>
            </a:r>
            <a:endParaRPr lang="en-US" sz="1600" dirty="0" smtClean="0">
              <a:solidFill>
                <a:schemeClr val="accent3">
                  <a:lumMod val="75000"/>
                </a:schemeClr>
              </a:solidFill>
              <a:latin typeface="Helvetica"/>
              <a:cs typeface="Helvetica"/>
            </a:endParaRPr>
          </a:p>
          <a:p>
            <a:pPr marL="367200" lvl="1">
              <a:buFontTx/>
              <a:buChar char="-"/>
            </a:pPr>
            <a:r>
              <a:rPr lang="en-US" sz="1600" dirty="0" smtClean="0">
                <a:latin typeface="Helvetica"/>
                <a:cs typeface="Helvetica"/>
              </a:rPr>
              <a:t> rather few due to poor decisions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 Upgrades to experiments to be synchronized with LHC  schedule</a:t>
            </a:r>
            <a:endParaRPr lang="en-US" sz="1600" dirty="0" smtClean="0">
              <a:solidFill>
                <a:srgbClr val="FF0000"/>
              </a:solidFill>
              <a:latin typeface="Helvetica"/>
              <a:cs typeface="Helvetica"/>
            </a:endParaRPr>
          </a:p>
          <a:p>
            <a:pPr>
              <a:spcBef>
                <a:spcPts val="1200"/>
              </a:spcBef>
              <a:spcAft>
                <a:spcPts val="1200"/>
              </a:spcAft>
              <a:buFont typeface="Arial"/>
              <a:buChar char="•"/>
            </a:pPr>
            <a:r>
              <a:rPr lang="en-US" sz="1600" dirty="0" smtClean="0">
                <a:latin typeface="Helvetica"/>
                <a:cs typeface="Helvetica"/>
              </a:rPr>
              <a:t> Upgrades divided into 3 Phases during Long Shutdowns (LS)</a:t>
            </a:r>
          </a:p>
          <a:p>
            <a:pPr marL="360000"/>
            <a:r>
              <a:rPr lang="en-US" sz="1600" dirty="0" smtClean="0">
                <a:solidFill>
                  <a:srgbClr val="2F0AFF"/>
                </a:solidFill>
                <a:latin typeface="Helvetica"/>
                <a:cs typeface="Helvetica"/>
              </a:rPr>
              <a:t>												       </a:t>
            </a:r>
            <a:r>
              <a:rPr lang="en-US" sz="1400" dirty="0" smtClean="0">
                <a:solidFill>
                  <a:srgbClr val="2F0AFF"/>
                </a:solidFill>
                <a:latin typeface="Helvetica"/>
                <a:cs typeface="Helvetica"/>
              </a:rPr>
              <a:t>7/8TeV,      L</a:t>
            </a:r>
            <a:r>
              <a:rPr lang="en-US" sz="1400" baseline="-25000" dirty="0" smtClean="0">
                <a:solidFill>
                  <a:srgbClr val="2F0AFF"/>
                </a:solidFill>
                <a:latin typeface="Helvetica"/>
                <a:cs typeface="Helvetica"/>
              </a:rPr>
              <a:t>int</a:t>
            </a:r>
            <a:r>
              <a:rPr lang="en-US" sz="1400" dirty="0" smtClean="0">
                <a:solidFill>
                  <a:srgbClr val="2F0AFF"/>
                </a:solidFill>
                <a:latin typeface="Helvetica"/>
                <a:cs typeface="Helvetica"/>
              </a:rPr>
              <a:t> ~ 25 fb</a:t>
            </a:r>
            <a:r>
              <a:rPr lang="en-US" sz="1400" baseline="30000" dirty="0" smtClean="0">
                <a:solidFill>
                  <a:srgbClr val="2F0AFF"/>
                </a:solidFill>
                <a:latin typeface="Helvetica"/>
                <a:cs typeface="Helvetica"/>
              </a:rPr>
              <a:t>-1</a:t>
            </a:r>
            <a:r>
              <a:rPr lang="en-US" sz="1600" baseline="30000" dirty="0" smtClean="0">
                <a:solidFill>
                  <a:srgbClr val="2F0AFF"/>
                </a:solidFill>
                <a:latin typeface="Helvetica"/>
                <a:cs typeface="Helvetica"/>
              </a:rPr>
              <a:t> </a:t>
            </a:r>
          </a:p>
          <a:p>
            <a:pPr marL="360000"/>
            <a:r>
              <a:rPr lang="en-US" sz="1600" dirty="0" smtClean="0">
                <a:latin typeface="Helvetica"/>
                <a:cs typeface="Helvetica"/>
              </a:rPr>
              <a:t>LS1  2013-14 : Phase 0  	 </a:t>
            </a:r>
            <a:r>
              <a:rPr lang="en-US" sz="1400" dirty="0" smtClean="0">
                <a:solidFill>
                  <a:schemeClr val="accent5"/>
                </a:solidFill>
                <a:latin typeface="Helvetica"/>
                <a:cs typeface="Helvetica"/>
                <a:sym typeface="Wingdings"/>
              </a:rPr>
              <a:t> ATLAS IBL (add 4</a:t>
            </a:r>
            <a:r>
              <a:rPr lang="en-US" sz="1400" baseline="30000" dirty="0" smtClean="0">
                <a:solidFill>
                  <a:schemeClr val="accent5"/>
                </a:solidFill>
                <a:latin typeface="Helvetica"/>
                <a:cs typeface="Helvetica"/>
                <a:sym typeface="Wingdings"/>
              </a:rPr>
              <a:t>th</a:t>
            </a:r>
            <a:r>
              <a:rPr lang="en-US" sz="1400" dirty="0" smtClean="0">
                <a:solidFill>
                  <a:schemeClr val="accent5"/>
                </a:solidFill>
                <a:latin typeface="Helvetica"/>
                <a:cs typeface="Helvetica"/>
                <a:sym typeface="Wingdings"/>
              </a:rPr>
              <a:t> layer) </a:t>
            </a:r>
            <a:endParaRPr lang="en-US" sz="1600" dirty="0" smtClean="0">
              <a:solidFill>
                <a:schemeClr val="accent5"/>
              </a:solidFill>
              <a:latin typeface="Helvetica"/>
              <a:cs typeface="Helvetica"/>
            </a:endParaRPr>
          </a:p>
          <a:p>
            <a:pPr marL="360000"/>
            <a:r>
              <a:rPr lang="en-US" sz="1600" dirty="0" smtClean="0">
                <a:solidFill>
                  <a:srgbClr val="2F0AFF"/>
                </a:solidFill>
                <a:latin typeface="Helvetica"/>
                <a:cs typeface="Helvetica"/>
              </a:rPr>
              <a:t>												       </a:t>
            </a:r>
            <a:r>
              <a:rPr lang="en-US" sz="1400" dirty="0" smtClean="0">
                <a:solidFill>
                  <a:srgbClr val="2F0AFF"/>
                </a:solidFill>
                <a:latin typeface="Helvetica"/>
                <a:cs typeface="Helvetica"/>
              </a:rPr>
              <a:t>13/14 TeV, L</a:t>
            </a:r>
            <a:r>
              <a:rPr lang="en-US" sz="1400" baseline="-25000" dirty="0" smtClean="0">
                <a:solidFill>
                  <a:srgbClr val="2F0AFF"/>
                </a:solidFill>
                <a:latin typeface="Helvetica"/>
                <a:cs typeface="Helvetica"/>
              </a:rPr>
              <a:t>int</a:t>
            </a:r>
            <a:r>
              <a:rPr lang="en-US" sz="1400" dirty="0" smtClean="0">
                <a:solidFill>
                  <a:srgbClr val="2F0AFF"/>
                </a:solidFill>
                <a:latin typeface="Helvetica"/>
                <a:cs typeface="Helvetica"/>
              </a:rPr>
              <a:t> ~ 100 fb</a:t>
            </a:r>
            <a:r>
              <a:rPr lang="en-US" sz="1400" baseline="30000" dirty="0" smtClean="0">
                <a:solidFill>
                  <a:srgbClr val="2F0AFF"/>
                </a:solidFill>
                <a:latin typeface="Helvetica"/>
                <a:cs typeface="Helvetica"/>
              </a:rPr>
              <a:t>-1</a:t>
            </a:r>
            <a:endParaRPr lang="en-US" sz="1600" dirty="0" smtClean="0">
              <a:latin typeface="Helvetica"/>
              <a:cs typeface="Helvetica"/>
            </a:endParaRPr>
          </a:p>
          <a:p>
            <a:pPr marL="360000"/>
            <a:r>
              <a:rPr lang="en-US" sz="1600" dirty="0" smtClean="0">
                <a:latin typeface="Helvetica"/>
                <a:cs typeface="Helvetica"/>
              </a:rPr>
              <a:t>LS2  2018-19:  Phase 1     </a:t>
            </a:r>
            <a:r>
              <a:rPr lang="en-US" sz="1400" dirty="0" smtClean="0">
                <a:solidFill>
                  <a:srgbClr val="4BACC6"/>
                </a:solidFill>
                <a:latin typeface="Helvetica"/>
                <a:cs typeface="Helvetica"/>
                <a:sym typeface="Wingdings"/>
              </a:rPr>
              <a:t> CMS Pixel Upgrade (4 new layers)</a:t>
            </a:r>
            <a:r>
              <a:rPr lang="en-US" sz="1400" dirty="0" smtClean="0">
                <a:solidFill>
                  <a:srgbClr val="4BACC6"/>
                </a:solidFill>
                <a:latin typeface="Helvetica"/>
                <a:cs typeface="Helvetica"/>
              </a:rPr>
              <a:t> 2016/17</a:t>
            </a:r>
            <a:r>
              <a:rPr lang="en-US" sz="1600" dirty="0" smtClean="0">
                <a:solidFill>
                  <a:srgbClr val="4BACC6"/>
                </a:solidFill>
                <a:latin typeface="Helvetica"/>
                <a:cs typeface="Helvetica"/>
              </a:rPr>
              <a:t> </a:t>
            </a:r>
            <a:r>
              <a:rPr lang="en-US" sz="1600" dirty="0" smtClean="0">
                <a:latin typeface="Helvetica"/>
                <a:cs typeface="Helvetica"/>
              </a:rPr>
              <a:t>  </a:t>
            </a:r>
          </a:p>
          <a:p>
            <a:pPr marL="360000"/>
            <a:r>
              <a:rPr lang="en-US" sz="1600" dirty="0" smtClean="0">
                <a:solidFill>
                  <a:srgbClr val="2F0AFF"/>
                </a:solidFill>
                <a:latin typeface="Helvetica"/>
                <a:cs typeface="Helvetica"/>
              </a:rPr>
              <a:t>												       </a:t>
            </a:r>
            <a:r>
              <a:rPr lang="en-US" sz="1400" dirty="0" smtClean="0">
                <a:solidFill>
                  <a:srgbClr val="2F0AFF"/>
                </a:solidFill>
                <a:latin typeface="Helvetica"/>
                <a:cs typeface="Helvetica"/>
              </a:rPr>
              <a:t>14TeV,       L</a:t>
            </a:r>
            <a:r>
              <a:rPr lang="en-US" sz="1400" baseline="-25000" dirty="0" smtClean="0">
                <a:solidFill>
                  <a:srgbClr val="2F0AFF"/>
                </a:solidFill>
                <a:latin typeface="Helvetica"/>
                <a:cs typeface="Helvetica"/>
              </a:rPr>
              <a:t>int</a:t>
            </a:r>
            <a:r>
              <a:rPr lang="en-US" sz="1400" dirty="0" smtClean="0">
                <a:solidFill>
                  <a:srgbClr val="2F0AFF"/>
                </a:solidFill>
                <a:latin typeface="Helvetica"/>
                <a:cs typeface="Helvetica"/>
              </a:rPr>
              <a:t> ~ 300 fb</a:t>
            </a:r>
            <a:r>
              <a:rPr lang="en-US" sz="1400" baseline="30000" dirty="0" smtClean="0">
                <a:solidFill>
                  <a:srgbClr val="2F0AFF"/>
                </a:solidFill>
                <a:latin typeface="Helvetica"/>
                <a:cs typeface="Helvetica"/>
              </a:rPr>
              <a:t>-1</a:t>
            </a:r>
            <a:endParaRPr lang="en-US" sz="1600" dirty="0" smtClean="0">
              <a:latin typeface="Helvetica"/>
              <a:cs typeface="Helvetica"/>
            </a:endParaRPr>
          </a:p>
          <a:p>
            <a:pPr marL="360000"/>
            <a:r>
              <a:rPr lang="en-US" sz="1600" dirty="0" smtClean="0">
                <a:latin typeface="Helvetica"/>
                <a:cs typeface="Helvetica"/>
              </a:rPr>
              <a:t>LS3  2022-?  :  Phase 2     </a:t>
            </a:r>
            <a:r>
              <a:rPr lang="en-US" sz="1400" dirty="0" smtClean="0">
                <a:solidFill>
                  <a:srgbClr val="4BACC6"/>
                </a:solidFill>
                <a:latin typeface="Helvetica"/>
                <a:cs typeface="Helvetica"/>
                <a:sym typeface="Wingdings"/>
              </a:rPr>
              <a:t> ATLAS &amp; CMS replace complete tracker</a:t>
            </a:r>
            <a:endParaRPr lang="en-US" sz="1600" dirty="0" smtClean="0">
              <a:solidFill>
                <a:srgbClr val="4BACC6"/>
              </a:solidFill>
              <a:latin typeface="Helvetica"/>
              <a:cs typeface="Helvetica"/>
              <a:sym typeface="Wingdings"/>
            </a:endParaRPr>
          </a:p>
          <a:p>
            <a:pPr marL="360000"/>
            <a:r>
              <a:rPr lang="en-US" sz="1600" dirty="0" smtClean="0">
                <a:solidFill>
                  <a:srgbClr val="2F0AFF"/>
                </a:solidFill>
                <a:latin typeface="Helvetica"/>
                <a:cs typeface="Helvetica"/>
              </a:rPr>
              <a:t>												       </a:t>
            </a:r>
            <a:r>
              <a:rPr lang="en-US" sz="1400" dirty="0" smtClean="0">
                <a:solidFill>
                  <a:srgbClr val="2F0AFF"/>
                </a:solidFill>
                <a:latin typeface="Helvetica"/>
                <a:cs typeface="Helvetica"/>
              </a:rPr>
              <a:t>14TeV,       L</a:t>
            </a:r>
            <a:r>
              <a:rPr lang="en-US" sz="1400" baseline="-25000" dirty="0" smtClean="0">
                <a:solidFill>
                  <a:srgbClr val="2F0AFF"/>
                </a:solidFill>
                <a:latin typeface="Helvetica"/>
                <a:cs typeface="Helvetica"/>
              </a:rPr>
              <a:t>int</a:t>
            </a:r>
            <a:r>
              <a:rPr lang="en-US" sz="1400" dirty="0" smtClean="0">
                <a:solidFill>
                  <a:srgbClr val="2F0AFF"/>
                </a:solidFill>
                <a:latin typeface="Helvetica"/>
                <a:cs typeface="Helvetica"/>
              </a:rPr>
              <a:t> ~ 3000 fb</a:t>
            </a:r>
            <a:r>
              <a:rPr lang="en-US" sz="1400" baseline="30000" dirty="0" smtClean="0">
                <a:solidFill>
                  <a:srgbClr val="2F0AFF"/>
                </a:solidFill>
                <a:latin typeface="Helvetica"/>
                <a:cs typeface="Helvetica"/>
              </a:rPr>
              <a:t>-1</a:t>
            </a:r>
            <a:endParaRPr lang="en-US" sz="1600" dirty="0" smtClean="0">
              <a:latin typeface="Helvetica"/>
              <a:cs typeface="Helvetica"/>
            </a:endParaRPr>
          </a:p>
          <a:p>
            <a:pPr>
              <a:spcAft>
                <a:spcPts val="600"/>
              </a:spcAft>
            </a:pPr>
            <a:r>
              <a:rPr lang="en-US" sz="1600" dirty="0" smtClean="0">
                <a:latin typeface="Helvetica"/>
                <a:cs typeface="Helvetica"/>
              </a:rPr>
              <a:t>A few proposed upgrades are presented:   </a:t>
            </a:r>
            <a:r>
              <a:rPr lang="en-US" sz="1600" dirty="0" smtClean="0">
                <a:solidFill>
                  <a:srgbClr val="008000"/>
                </a:solidFill>
                <a:latin typeface="Helvetica"/>
                <a:cs typeface="Helvetica"/>
              </a:rPr>
              <a:t>(appology to all others)</a:t>
            </a:r>
          </a:p>
          <a:p>
            <a:pPr>
              <a:spcBef>
                <a:spcPts val="600"/>
              </a:spcBef>
            </a:pPr>
            <a:r>
              <a:rPr lang="en-US" sz="1600" dirty="0" smtClean="0">
                <a:latin typeface="Helvetica"/>
                <a:cs typeface="Helvetica"/>
              </a:rPr>
              <a:t>	</a:t>
            </a:r>
            <a:r>
              <a:rPr lang="en-US" sz="1600" b="1" dirty="0" smtClean="0">
                <a:solidFill>
                  <a:srgbClr val="1406B1"/>
                </a:solidFill>
                <a:latin typeface="Helvetica"/>
                <a:cs typeface="Helvetica"/>
              </a:rPr>
              <a:t>ATLAS Insertable B-Layer (IBL)</a:t>
            </a:r>
          </a:p>
          <a:p>
            <a:pPr>
              <a:spcBef>
                <a:spcPts val="600"/>
              </a:spcBef>
            </a:pPr>
            <a:r>
              <a:rPr lang="en-US" sz="1600" b="1" dirty="0" smtClean="0">
                <a:solidFill>
                  <a:srgbClr val="1406B1"/>
                </a:solidFill>
                <a:latin typeface="Helvetica"/>
                <a:cs typeface="Helvetica"/>
              </a:rPr>
              <a:t>	CMS Pixel Upgrade</a:t>
            </a:r>
          </a:p>
          <a:p>
            <a:pPr>
              <a:spcBef>
                <a:spcPts val="600"/>
              </a:spcBef>
            </a:pPr>
            <a:r>
              <a:rPr lang="en-US" sz="1600" b="1" dirty="0" smtClean="0">
                <a:solidFill>
                  <a:srgbClr val="1406B1"/>
                </a:solidFill>
                <a:latin typeface="Helvetica"/>
                <a:cs typeface="Helvetica"/>
              </a:rPr>
              <a:t>	LHCb &amp; VELO Upgrades</a:t>
            </a:r>
          </a:p>
          <a:p>
            <a:pPr>
              <a:spcBef>
                <a:spcPts val="600"/>
              </a:spcBef>
            </a:pPr>
            <a:r>
              <a:rPr lang="en-US" sz="1600" b="1" dirty="0" smtClean="0">
                <a:solidFill>
                  <a:srgbClr val="1406B1"/>
                </a:solidFill>
                <a:latin typeface="Helvetica"/>
                <a:cs typeface="Helvetica"/>
              </a:rPr>
              <a:t>	Resistive MicroMega  for ATLAS  </a:t>
            </a:r>
            <a:r>
              <a:rPr lang="en-US" sz="1600" b="1" dirty="0" smtClean="0">
                <a:solidFill>
                  <a:srgbClr val="1406B1"/>
                </a:solidFill>
                <a:latin typeface="Symbol" charset="2"/>
                <a:cs typeface="Symbol" charset="2"/>
              </a:rPr>
              <a:t>m</a:t>
            </a:r>
            <a:r>
              <a:rPr lang="en-US" sz="1600" b="1" dirty="0" smtClean="0">
                <a:solidFill>
                  <a:srgbClr val="1406B1"/>
                </a:solidFill>
                <a:latin typeface="Helvetica"/>
                <a:cs typeface="Helvetica"/>
              </a:rPr>
              <a:t>-Chambers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Latsis Symp.  3.June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LHC Detectors  ,   R. Horisberger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8" name="Picture 7" descr="Atlas_IBL_pic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76201"/>
            <a:ext cx="5410200" cy="17438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600" y="162580"/>
            <a:ext cx="29701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smtClean="0">
                <a:solidFill>
                  <a:srgbClr val="1406B1"/>
                </a:solidFill>
              </a:rPr>
              <a:t>ATLAS IBL Upgrade</a:t>
            </a:r>
            <a:r>
              <a:rPr lang="en-US" sz="2800" b="1" u="sng" dirty="0" smtClean="0">
                <a:solidFill>
                  <a:srgbClr val="008000"/>
                </a:solidFill>
              </a:rPr>
              <a:t> </a:t>
            </a:r>
            <a:endParaRPr lang="en-US" sz="2800" b="1" u="sng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762000"/>
            <a:ext cx="323678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FE-I3 gets inefficient at HL-LHC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new FE-I4 ROC in 0.13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CMOS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new pixel size  50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x 250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chip shows excellent behavior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  - low pixel threshold ~1600 e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  - very rad. tolerant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  - low power  (22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W/pixel)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52400" y="3411132"/>
            <a:ext cx="3193255" cy="3904068"/>
            <a:chOff x="152400" y="3124200"/>
            <a:chExt cx="3193255" cy="3904068"/>
          </a:xfrm>
        </p:grpSpPr>
        <p:grpSp>
          <p:nvGrpSpPr>
            <p:cNvPr id="12" name="Group 48"/>
            <p:cNvGrpSpPr/>
            <p:nvPr/>
          </p:nvGrpSpPr>
          <p:grpSpPr>
            <a:xfrm>
              <a:off x="152400" y="3124200"/>
              <a:ext cx="3193255" cy="3904068"/>
              <a:chOff x="304800" y="3030132"/>
              <a:chExt cx="3193255" cy="3904068"/>
            </a:xfrm>
          </p:grpSpPr>
          <p:sp>
            <p:nvSpPr>
              <p:cNvPr id="15" name="TextBox 51"/>
              <p:cNvSpPr txBox="1">
                <a:spLocks noChangeArrowheads="1"/>
              </p:cNvSpPr>
              <p:nvPr/>
            </p:nvSpPr>
            <p:spPr bwMode="auto">
              <a:xfrm>
                <a:off x="304800" y="5737848"/>
                <a:ext cx="799814" cy="338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Georgia" charset="0"/>
                  </a:rPr>
                  <a:t>trigger</a:t>
                </a:r>
              </a:p>
            </p:txBody>
          </p:sp>
          <p:pic>
            <p:nvPicPr>
              <p:cNvPr id="16" name="Picture 4" descr="C:\Users\Marlon\Desktop\TEMP_BONN11JAN2008\Bonn_Crew\LBNL\110303_FE-I4\FE-I4-medium.jpg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831055" y="3030132"/>
                <a:ext cx="2460488" cy="23273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Arc 16"/>
              <p:cNvSpPr/>
              <p:nvPr/>
            </p:nvSpPr>
            <p:spPr bwMode="auto">
              <a:xfrm>
                <a:off x="2211388" y="5295497"/>
                <a:ext cx="723900" cy="982662"/>
              </a:xfrm>
              <a:prstGeom prst="arc">
                <a:avLst>
                  <a:gd name="adj1" fmla="val 16200000"/>
                  <a:gd name="adj2" fmla="val 766088"/>
                </a:avLst>
              </a:prstGeom>
              <a:noFill/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8" name="Arc 17"/>
              <p:cNvSpPr/>
              <p:nvPr/>
            </p:nvSpPr>
            <p:spPr bwMode="auto">
              <a:xfrm flipH="1" flipV="1">
                <a:off x="750888" y="5295497"/>
                <a:ext cx="733425" cy="941387"/>
              </a:xfrm>
              <a:prstGeom prst="arc">
                <a:avLst>
                  <a:gd name="adj1" fmla="val 21022650"/>
                  <a:gd name="adj2" fmla="val 5455139"/>
                </a:avLst>
              </a:prstGeom>
              <a:noFill/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19" name="Down Arrow 18"/>
              <p:cNvSpPr/>
              <p:nvPr/>
            </p:nvSpPr>
            <p:spPr>
              <a:xfrm>
                <a:off x="1747838" y="3754032"/>
                <a:ext cx="639762" cy="1028700"/>
              </a:xfrm>
              <a:prstGeom prst="downArrow">
                <a:avLst/>
              </a:prstGeom>
              <a:solidFill>
                <a:srgbClr val="0033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>
                <a:prstTxWarp prst="textNoShape">
                  <a:avLst/>
                </a:prstTxWarp>
              </a:bodyPr>
              <a:lstStyle/>
              <a:p>
                <a:pPr algn="ctr"/>
                <a:endParaRPr lang="en-US" dirty="0">
                  <a:solidFill>
                    <a:srgbClr val="FFFFFF"/>
                  </a:solidFill>
                </a:endParaRPr>
              </a:p>
            </p:txBody>
          </p:sp>
          <p:sp>
            <p:nvSpPr>
              <p:cNvPr id="20" name="TextBox 35"/>
              <p:cNvSpPr txBox="1">
                <a:spLocks noChangeArrowheads="1"/>
              </p:cNvSpPr>
              <p:nvPr/>
            </p:nvSpPr>
            <p:spPr bwMode="auto">
              <a:xfrm>
                <a:off x="1606550" y="4795432"/>
                <a:ext cx="866775" cy="307777"/>
              </a:xfrm>
              <a:prstGeom prst="rect">
                <a:avLst/>
              </a:prstGeom>
              <a:solidFill>
                <a:srgbClr val="0033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Georgia" charset="0"/>
                  </a:rPr>
                  <a:t>storage</a:t>
                </a:r>
              </a:p>
            </p:txBody>
          </p:sp>
          <p:sp>
            <p:nvSpPr>
              <p:cNvPr id="21" name="TextBox 37"/>
              <p:cNvSpPr txBox="1">
                <a:spLocks noChangeArrowheads="1"/>
              </p:cNvSpPr>
              <p:nvPr/>
            </p:nvSpPr>
            <p:spPr bwMode="auto">
              <a:xfrm>
                <a:off x="911225" y="5414557"/>
                <a:ext cx="798513" cy="3381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Georgia" charset="0"/>
                  </a:rPr>
                  <a:t>trigger</a:t>
                </a:r>
              </a:p>
            </p:txBody>
          </p:sp>
          <p:sp>
            <p:nvSpPr>
              <p:cNvPr id="22" name="TextBox 47"/>
              <p:cNvSpPr txBox="1">
                <a:spLocks noChangeArrowheads="1"/>
              </p:cNvSpPr>
              <p:nvPr/>
            </p:nvSpPr>
            <p:spPr bwMode="auto">
              <a:xfrm rot="5400000">
                <a:off x="1432672" y="4204034"/>
                <a:ext cx="1268920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Georgia" charset="0"/>
                  </a:rPr>
                  <a:t>Trig’ed hits</a:t>
                </a:r>
              </a:p>
            </p:txBody>
          </p:sp>
          <p:sp>
            <p:nvSpPr>
              <p:cNvPr id="23" name="TextBox 48"/>
              <p:cNvSpPr txBox="1">
                <a:spLocks noChangeArrowheads="1"/>
              </p:cNvSpPr>
              <p:nvPr/>
            </p:nvSpPr>
            <p:spPr bwMode="auto">
              <a:xfrm>
                <a:off x="1516062" y="5138927"/>
                <a:ext cx="1063625" cy="276999"/>
              </a:xfrm>
              <a:prstGeom prst="rect">
                <a:avLst/>
              </a:prstGeom>
              <a:solidFill>
                <a:srgbClr val="0033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200" dirty="0">
                    <a:solidFill>
                      <a:schemeClr val="bg1"/>
                    </a:solidFill>
                    <a:latin typeface="Georgia" charset="0"/>
                  </a:rPr>
                  <a:t>buffering</a:t>
                </a:r>
              </a:p>
            </p:txBody>
          </p:sp>
          <p:sp>
            <p:nvSpPr>
              <p:cNvPr id="24" name="TextBox 52"/>
              <p:cNvSpPr txBox="1">
                <a:spLocks noChangeArrowheads="1"/>
              </p:cNvSpPr>
              <p:nvPr/>
            </p:nvSpPr>
            <p:spPr bwMode="auto">
              <a:xfrm>
                <a:off x="2412348" y="5739825"/>
                <a:ext cx="1085707" cy="5847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Georgia" charset="0"/>
                  </a:rPr>
                  <a:t>data out 160Mb/s</a:t>
                </a:r>
              </a:p>
            </p:txBody>
          </p:sp>
          <p:sp>
            <p:nvSpPr>
              <p:cNvPr id="25" name="TextBox 53"/>
              <p:cNvSpPr txBox="1">
                <a:spLocks noChangeArrowheads="1"/>
              </p:cNvSpPr>
              <p:nvPr/>
            </p:nvSpPr>
            <p:spPr bwMode="auto">
              <a:xfrm>
                <a:off x="1539081" y="3123271"/>
                <a:ext cx="1063625" cy="523220"/>
              </a:xfrm>
              <a:prstGeom prst="rect">
                <a:avLst/>
              </a:prstGeom>
              <a:solidFill>
                <a:srgbClr val="0033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Georgia" charset="0"/>
                  </a:rPr>
                  <a:t>in-pixel storage</a:t>
                </a:r>
              </a:p>
            </p:txBody>
          </p:sp>
          <p:sp>
            <p:nvSpPr>
              <p:cNvPr id="26" name="TextBox 55"/>
              <p:cNvSpPr txBox="1">
                <a:spLocks noChangeArrowheads="1"/>
              </p:cNvSpPr>
              <p:nvPr/>
            </p:nvSpPr>
            <p:spPr bwMode="auto">
              <a:xfrm rot="17241391">
                <a:off x="767000" y="3844337"/>
                <a:ext cx="799851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600" dirty="0">
                    <a:solidFill>
                      <a:srgbClr val="FF0000"/>
                    </a:solidFill>
                    <a:latin typeface="Georgia" charset="0"/>
                  </a:rPr>
                  <a:t>trigger</a:t>
                </a:r>
              </a:p>
            </p:txBody>
          </p:sp>
          <p:sp>
            <p:nvSpPr>
              <p:cNvPr id="27" name="Arc 26"/>
              <p:cNvSpPr/>
              <p:nvPr/>
            </p:nvSpPr>
            <p:spPr>
              <a:xfrm flipH="1" flipV="1">
                <a:off x="1292225" y="4981170"/>
                <a:ext cx="733425" cy="941387"/>
              </a:xfrm>
              <a:prstGeom prst="arc">
                <a:avLst>
                  <a:gd name="adj1" fmla="val 21022650"/>
                  <a:gd name="adj2" fmla="val 5455139"/>
                </a:avLst>
              </a:prstGeom>
              <a:noFill/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  <p:sp>
            <p:nvSpPr>
              <p:cNvPr id="28" name="Arc 27"/>
              <p:cNvSpPr/>
              <p:nvPr/>
            </p:nvSpPr>
            <p:spPr bwMode="auto">
              <a:xfrm flipH="1" flipV="1">
                <a:off x="1219200" y="3517899"/>
                <a:ext cx="1130300" cy="3416301"/>
              </a:xfrm>
              <a:prstGeom prst="arc">
                <a:avLst>
                  <a:gd name="adj1" fmla="val 21022650"/>
                  <a:gd name="adj2" fmla="val 5459586"/>
                </a:avLst>
              </a:prstGeom>
              <a:noFill/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/>
              </a:p>
            </p:txBody>
          </p:sp>
        </p:grpSp>
        <p:cxnSp>
          <p:nvCxnSpPr>
            <p:cNvPr id="13" name="Straight Connector 12"/>
            <p:cNvCxnSpPr/>
            <p:nvPr/>
          </p:nvCxnSpPr>
          <p:spPr>
            <a:xfrm rot="5400000">
              <a:off x="-534194" y="4267200"/>
              <a:ext cx="2286000" cy="1588"/>
            </a:xfrm>
            <a:prstGeom prst="line">
              <a:avLst/>
            </a:prstGeom>
            <a:ln w="12700" cap="flat" cmpd="sng" algn="ctr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16200000">
              <a:off x="119419" y="4081819"/>
              <a:ext cx="7033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18.8mm</a:t>
              </a:r>
              <a:endParaRPr lang="en-US" sz="12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943350" y="3200400"/>
            <a:ext cx="4953000" cy="3076575"/>
            <a:chOff x="3943350" y="2695575"/>
            <a:chExt cx="4953000" cy="3076575"/>
          </a:xfrm>
        </p:grpSpPr>
        <p:pic>
          <p:nvPicPr>
            <p:cNvPr id="30" name="Picture 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3350" y="2695575"/>
              <a:ext cx="4838700" cy="3076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Line 37"/>
            <p:cNvSpPr>
              <a:spLocks noChangeShapeType="1"/>
            </p:cNvSpPr>
            <p:nvPr/>
          </p:nvSpPr>
          <p:spPr bwMode="auto">
            <a:xfrm flipV="1">
              <a:off x="4019550" y="3762375"/>
              <a:ext cx="97155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2" name="Text Box 41"/>
            <p:cNvSpPr txBox="1">
              <a:spLocks noChangeArrowheads="1"/>
            </p:cNvSpPr>
            <p:nvPr/>
          </p:nvSpPr>
          <p:spPr bwMode="auto">
            <a:xfrm>
              <a:off x="4127500" y="3763963"/>
              <a:ext cx="755650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200" b="1" dirty="0">
                  <a:latin typeface="Georgia" charset="0"/>
                </a:rPr>
                <a:t>200µm</a:t>
              </a:r>
            </a:p>
          </p:txBody>
        </p:sp>
        <p:sp>
          <p:nvSpPr>
            <p:cNvPr id="33" name="Line 37"/>
            <p:cNvSpPr>
              <a:spLocks noChangeShapeType="1"/>
            </p:cNvSpPr>
            <p:nvPr/>
          </p:nvSpPr>
          <p:spPr bwMode="auto">
            <a:xfrm flipV="1">
              <a:off x="5068888" y="3762375"/>
              <a:ext cx="2411412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4" name="Text Box 41"/>
            <p:cNvSpPr txBox="1">
              <a:spLocks noChangeArrowheads="1"/>
            </p:cNvSpPr>
            <p:nvPr/>
          </p:nvSpPr>
          <p:spPr bwMode="auto">
            <a:xfrm>
              <a:off x="5543550" y="3762375"/>
              <a:ext cx="1560513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de-DE" sz="1200" b="1" dirty="0">
                  <a:latin typeface="Georgia" charset="0"/>
                </a:rPr>
                <a:t>long pixel 500µm</a:t>
              </a:r>
            </a:p>
          </p:txBody>
        </p:sp>
        <p:sp>
          <p:nvSpPr>
            <p:cNvPr id="35" name="Line 37"/>
            <p:cNvSpPr>
              <a:spLocks noChangeShapeType="1"/>
            </p:cNvSpPr>
            <p:nvPr/>
          </p:nvSpPr>
          <p:spPr bwMode="auto">
            <a:xfrm flipV="1">
              <a:off x="7596188" y="3762375"/>
              <a:ext cx="1187450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anchor="ctr">
              <a:spAutoFit/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36" name="Text Box 41"/>
            <p:cNvSpPr txBox="1">
              <a:spLocks noChangeArrowheads="1"/>
            </p:cNvSpPr>
            <p:nvPr/>
          </p:nvSpPr>
          <p:spPr bwMode="auto">
            <a:xfrm>
              <a:off x="7640638" y="3762375"/>
              <a:ext cx="1255712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de-DE" sz="1200" b="1" dirty="0">
                  <a:latin typeface="Georgia" charset="0"/>
                </a:rPr>
                <a:t>pixel 250µm</a:t>
              </a:r>
            </a:p>
            <a:p>
              <a:r>
                <a:rPr lang="de-DE" sz="1200" b="1" dirty="0">
                  <a:latin typeface="Georgia" charset="0"/>
                </a:rPr>
                <a:t>“standard“</a:t>
              </a: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844673" y="2362200"/>
            <a:ext cx="3948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Sensor options:   planar n-in-n   and  3D </a:t>
            </a:r>
            <a:endParaRPr lang="en-US" b="1" u="sng" dirty="0"/>
          </a:p>
        </p:txBody>
      </p:sp>
      <p:sp>
        <p:nvSpPr>
          <p:cNvPr id="38" name="TextBox 37"/>
          <p:cNvSpPr txBox="1"/>
          <p:nvPr/>
        </p:nvSpPr>
        <p:spPr>
          <a:xfrm>
            <a:off x="3810000" y="2819400"/>
            <a:ext cx="509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Remarkable: planar sensor with ~200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pixel to edge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3581400" y="1752600"/>
            <a:ext cx="3350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IBL installation in LS1 (2013-2014)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Oval 2"/>
          <p:cNvSpPr>
            <a:spLocks noChangeArrowheads="1"/>
          </p:cNvSpPr>
          <p:nvPr/>
        </p:nvSpPr>
        <p:spPr bwMode="auto">
          <a:xfrm>
            <a:off x="652320" y="2750689"/>
            <a:ext cx="288000" cy="28659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27" name="Oval 3"/>
          <p:cNvSpPr>
            <a:spLocks noChangeArrowheads="1"/>
          </p:cNvSpPr>
          <p:nvPr/>
        </p:nvSpPr>
        <p:spPr bwMode="auto">
          <a:xfrm>
            <a:off x="7705440" y="2759330"/>
            <a:ext cx="288000" cy="28659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28" name="Oval 4"/>
          <p:cNvSpPr>
            <a:spLocks noChangeArrowheads="1"/>
          </p:cNvSpPr>
          <p:nvPr/>
        </p:nvSpPr>
        <p:spPr bwMode="auto">
          <a:xfrm>
            <a:off x="180000" y="6303542"/>
            <a:ext cx="286560" cy="28659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29" name="Oval 5"/>
          <p:cNvSpPr>
            <a:spLocks noChangeArrowheads="1"/>
          </p:cNvSpPr>
          <p:nvPr/>
        </p:nvSpPr>
        <p:spPr bwMode="auto">
          <a:xfrm>
            <a:off x="8352001" y="6339546"/>
            <a:ext cx="286560" cy="286591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30" name="Oval 6"/>
          <p:cNvSpPr>
            <a:spLocks noChangeArrowheads="1"/>
          </p:cNvSpPr>
          <p:nvPr/>
        </p:nvSpPr>
        <p:spPr bwMode="auto">
          <a:xfrm>
            <a:off x="4069440" y="6482121"/>
            <a:ext cx="144000" cy="144015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algn="ctr" defTabSz="829452"/>
            <a:endParaRPr lang="de-CH" sz="1600" dirty="0"/>
          </a:p>
        </p:txBody>
      </p:sp>
      <p:sp>
        <p:nvSpPr>
          <p:cNvPr id="282631" name="Oval 7"/>
          <p:cNvSpPr>
            <a:spLocks noChangeArrowheads="1"/>
          </p:cNvSpPr>
          <p:nvPr/>
        </p:nvSpPr>
        <p:spPr bwMode="auto">
          <a:xfrm>
            <a:off x="5760" y="2880303"/>
            <a:ext cx="288000" cy="28803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32" name="Oval 8"/>
          <p:cNvSpPr>
            <a:spLocks noChangeArrowheads="1"/>
          </p:cNvSpPr>
          <p:nvPr/>
        </p:nvSpPr>
        <p:spPr bwMode="auto">
          <a:xfrm>
            <a:off x="8785440" y="2579311"/>
            <a:ext cx="288000" cy="28659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34" name="Line 10"/>
          <p:cNvSpPr>
            <a:spLocks noChangeShapeType="1"/>
          </p:cNvSpPr>
          <p:nvPr/>
        </p:nvSpPr>
        <p:spPr bwMode="auto">
          <a:xfrm>
            <a:off x="1008000" y="2903345"/>
            <a:ext cx="115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35" name="Line 11"/>
          <p:cNvSpPr>
            <a:spLocks noChangeShapeType="1"/>
          </p:cNvSpPr>
          <p:nvPr/>
        </p:nvSpPr>
        <p:spPr bwMode="auto">
          <a:xfrm>
            <a:off x="6514560" y="2903345"/>
            <a:ext cx="115344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36" name="Line 12"/>
          <p:cNvSpPr>
            <a:spLocks noChangeShapeType="1"/>
          </p:cNvSpPr>
          <p:nvPr/>
        </p:nvSpPr>
        <p:spPr bwMode="auto">
          <a:xfrm>
            <a:off x="900001" y="2903345"/>
            <a:ext cx="68400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320000" y="2867342"/>
            <a:ext cx="72000" cy="73447"/>
            <a:chOff x="2244" y="1637"/>
            <a:chExt cx="46" cy="47"/>
          </a:xfrm>
        </p:grpSpPr>
        <p:sp>
          <p:nvSpPr>
            <p:cNvPr id="282638" name="Line 14"/>
            <p:cNvSpPr>
              <a:spLocks noChangeShapeType="1"/>
            </p:cNvSpPr>
            <p:nvPr/>
          </p:nvSpPr>
          <p:spPr bwMode="auto">
            <a:xfrm flipV="1">
              <a:off x="2244" y="1638"/>
              <a:ext cx="46" cy="46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639" name="Line 15"/>
            <p:cNvSpPr>
              <a:spLocks noChangeShapeType="1"/>
            </p:cNvSpPr>
            <p:nvPr/>
          </p:nvSpPr>
          <p:spPr bwMode="auto">
            <a:xfrm>
              <a:off x="2245" y="1637"/>
              <a:ext cx="45" cy="4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82643" name="Oval 19"/>
          <p:cNvSpPr>
            <a:spLocks noChangeArrowheads="1"/>
          </p:cNvSpPr>
          <p:nvPr/>
        </p:nvSpPr>
        <p:spPr bwMode="auto">
          <a:xfrm>
            <a:off x="4754880" y="6486441"/>
            <a:ext cx="144000" cy="14401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algn="ctr" defTabSz="829452"/>
            <a:endParaRPr lang="de-CH" sz="1600" dirty="0"/>
          </a:p>
        </p:txBody>
      </p:sp>
      <p:sp>
        <p:nvSpPr>
          <p:cNvPr id="282647" name="Oval 23"/>
          <p:cNvSpPr>
            <a:spLocks noChangeArrowheads="1"/>
          </p:cNvSpPr>
          <p:nvPr/>
        </p:nvSpPr>
        <p:spPr bwMode="auto">
          <a:xfrm>
            <a:off x="3513600" y="6466279"/>
            <a:ext cx="144000" cy="14401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algn="ctr" defTabSz="829452"/>
            <a:endParaRPr lang="de-CH" sz="1600" dirty="0"/>
          </a:p>
        </p:txBody>
      </p:sp>
      <p:sp>
        <p:nvSpPr>
          <p:cNvPr id="282648" name="Oval 24"/>
          <p:cNvSpPr>
            <a:spLocks noChangeArrowheads="1"/>
          </p:cNvSpPr>
          <p:nvPr/>
        </p:nvSpPr>
        <p:spPr bwMode="auto">
          <a:xfrm>
            <a:off x="5211360" y="6532526"/>
            <a:ext cx="144000" cy="144015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algn="ctr" defTabSz="829452"/>
            <a:endParaRPr lang="de-CH" sz="1600" dirty="0"/>
          </a:p>
        </p:txBody>
      </p:sp>
      <p:sp>
        <p:nvSpPr>
          <p:cNvPr id="282649" name="Oval 25"/>
          <p:cNvSpPr>
            <a:spLocks noChangeArrowheads="1"/>
          </p:cNvSpPr>
          <p:nvPr/>
        </p:nvSpPr>
        <p:spPr bwMode="auto">
          <a:xfrm>
            <a:off x="6042240" y="6368349"/>
            <a:ext cx="260640" cy="241945"/>
          </a:xfrm>
          <a:prstGeom prst="ellipse">
            <a:avLst/>
          </a:prstGeom>
          <a:solidFill>
            <a:srgbClr val="33CC33"/>
          </a:solidFill>
          <a:ln w="9525">
            <a:solidFill>
              <a:srgbClr val="008000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algn="ctr" defTabSz="829452"/>
            <a:endParaRPr lang="de-CH" sz="1600" dirty="0"/>
          </a:p>
        </p:txBody>
      </p:sp>
      <p:sp>
        <p:nvSpPr>
          <p:cNvPr id="282650" name="Oval 26"/>
          <p:cNvSpPr>
            <a:spLocks noChangeArrowheads="1"/>
          </p:cNvSpPr>
          <p:nvPr/>
        </p:nvSpPr>
        <p:spPr bwMode="auto">
          <a:xfrm>
            <a:off x="2253600" y="6482121"/>
            <a:ext cx="144000" cy="144015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algn="ctr" defTabSz="829452"/>
            <a:endParaRPr lang="de-CH" sz="1600" dirty="0"/>
          </a:p>
        </p:txBody>
      </p:sp>
      <p:sp>
        <p:nvSpPr>
          <p:cNvPr id="282651" name="Oval 27"/>
          <p:cNvSpPr>
            <a:spLocks noChangeArrowheads="1"/>
          </p:cNvSpPr>
          <p:nvPr/>
        </p:nvSpPr>
        <p:spPr bwMode="auto">
          <a:xfrm>
            <a:off x="1697760" y="6466279"/>
            <a:ext cx="144000" cy="14401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algn="ctr" defTabSz="829452"/>
            <a:endParaRPr lang="de-CH" sz="1600" dirty="0"/>
          </a:p>
        </p:txBody>
      </p:sp>
      <p:sp>
        <p:nvSpPr>
          <p:cNvPr id="282653" name="Text Box 29"/>
          <p:cNvSpPr txBox="1">
            <a:spLocks noChangeArrowheads="1"/>
          </p:cNvSpPr>
          <p:nvPr/>
        </p:nvSpPr>
        <p:spPr bwMode="auto">
          <a:xfrm>
            <a:off x="625935" y="0"/>
            <a:ext cx="5241465" cy="59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defTabSz="829452"/>
            <a:r>
              <a:rPr lang="en-US" sz="3300" b="1" dirty="0">
                <a:solidFill>
                  <a:srgbClr val="0000CC"/>
                </a:solidFill>
              </a:rPr>
              <a:t>Find unknown toy particle </a:t>
            </a:r>
            <a:r>
              <a:rPr lang="en-US" sz="3300" b="1" dirty="0">
                <a:solidFill>
                  <a:srgbClr val="33CC33"/>
                </a:solidFill>
              </a:rPr>
              <a:t>X</a:t>
            </a:r>
            <a:r>
              <a:rPr lang="en-US" sz="3300" b="1" baseline="30000" dirty="0">
                <a:solidFill>
                  <a:srgbClr val="33CC33"/>
                </a:solidFill>
              </a:rPr>
              <a:t>0</a:t>
            </a:r>
            <a:endParaRPr lang="de-CH" sz="3300" b="1" baseline="30000" dirty="0">
              <a:solidFill>
                <a:srgbClr val="33CC33"/>
              </a:solidFill>
            </a:endParaRPr>
          </a:p>
        </p:txBody>
      </p:sp>
      <p:sp>
        <p:nvSpPr>
          <p:cNvPr id="282659" name="Text Box 35"/>
          <p:cNvSpPr txBox="1">
            <a:spLocks noChangeArrowheads="1"/>
          </p:cNvSpPr>
          <p:nvPr/>
        </p:nvSpPr>
        <p:spPr bwMode="auto">
          <a:xfrm>
            <a:off x="326881" y="946180"/>
            <a:ext cx="3199680" cy="85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33CC33"/>
                </a:solidFill>
              </a:rPr>
              <a:t>We will just produce in violent pp collision the new, unknown toy particle X</a:t>
            </a:r>
            <a:r>
              <a:rPr lang="en-US" sz="1600" b="1" baseline="30000" dirty="0">
                <a:solidFill>
                  <a:srgbClr val="33CC33"/>
                </a:solidFill>
              </a:rPr>
              <a:t>0</a:t>
            </a:r>
            <a:r>
              <a:rPr lang="en-US" sz="1600" b="1" dirty="0">
                <a:solidFill>
                  <a:srgbClr val="33CC33"/>
                </a:solidFill>
              </a:rPr>
              <a:t> here !</a:t>
            </a:r>
            <a:endParaRPr lang="de-CH" sz="1600" b="1" dirty="0">
              <a:solidFill>
                <a:srgbClr val="33CC33"/>
              </a:solidFill>
            </a:endParaRPr>
          </a:p>
        </p:txBody>
      </p:sp>
      <p:sp>
        <p:nvSpPr>
          <p:cNvPr id="282660" name="Line 36"/>
          <p:cNvSpPr>
            <a:spLocks noChangeShapeType="1"/>
          </p:cNvSpPr>
          <p:nvPr/>
        </p:nvSpPr>
        <p:spPr bwMode="auto">
          <a:xfrm>
            <a:off x="2678401" y="1633132"/>
            <a:ext cx="1599840" cy="1208287"/>
          </a:xfrm>
          <a:prstGeom prst="line">
            <a:avLst/>
          </a:prstGeom>
          <a:noFill/>
          <a:ln w="38100">
            <a:solidFill>
              <a:srgbClr val="33CC33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61" name="Text Box 37"/>
          <p:cNvSpPr txBox="1">
            <a:spLocks noChangeArrowheads="1"/>
          </p:cNvSpPr>
          <p:nvPr/>
        </p:nvSpPr>
        <p:spPr bwMode="auto">
          <a:xfrm>
            <a:off x="293760" y="4866271"/>
            <a:ext cx="2869071" cy="32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sz="1600" b="1" dirty="0"/>
              <a:t>Particle </a:t>
            </a:r>
            <a:r>
              <a:rPr lang="en-US" sz="1600" b="1" dirty="0">
                <a:solidFill>
                  <a:srgbClr val="008000"/>
                </a:solidFill>
              </a:rPr>
              <a:t>X</a:t>
            </a:r>
            <a:r>
              <a:rPr lang="en-US" sz="1600" b="1" baseline="30000" dirty="0">
                <a:solidFill>
                  <a:srgbClr val="008000"/>
                </a:solidFill>
              </a:rPr>
              <a:t>0</a:t>
            </a:r>
            <a:r>
              <a:rPr lang="en-US" sz="1600" b="1" dirty="0"/>
              <a:t> may be produced by:</a:t>
            </a:r>
            <a:endParaRPr lang="de-CH" sz="1600" b="1" dirty="0"/>
          </a:p>
        </p:txBody>
      </p:sp>
      <p:sp>
        <p:nvSpPr>
          <p:cNvPr id="282662" name="Line 38"/>
          <p:cNvSpPr>
            <a:spLocks noChangeShapeType="1"/>
          </p:cNvSpPr>
          <p:nvPr/>
        </p:nvSpPr>
        <p:spPr bwMode="auto">
          <a:xfrm>
            <a:off x="4343040" y="2906225"/>
            <a:ext cx="1372320" cy="147039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63" name="Line 39"/>
          <p:cNvSpPr>
            <a:spLocks noChangeShapeType="1"/>
          </p:cNvSpPr>
          <p:nvPr/>
        </p:nvSpPr>
        <p:spPr bwMode="auto">
          <a:xfrm>
            <a:off x="3070080" y="1404148"/>
            <a:ext cx="1272960" cy="150207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64" name="Line 40"/>
          <p:cNvSpPr>
            <a:spLocks noChangeShapeType="1"/>
          </p:cNvSpPr>
          <p:nvPr/>
        </p:nvSpPr>
        <p:spPr bwMode="auto">
          <a:xfrm flipV="1">
            <a:off x="4343040" y="1404148"/>
            <a:ext cx="1241280" cy="1502077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65" name="Line 41"/>
          <p:cNvSpPr>
            <a:spLocks noChangeShapeType="1"/>
          </p:cNvSpPr>
          <p:nvPr/>
        </p:nvSpPr>
        <p:spPr bwMode="auto">
          <a:xfrm>
            <a:off x="4343040" y="2906225"/>
            <a:ext cx="360000" cy="1470395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66" name="Line 42"/>
          <p:cNvSpPr>
            <a:spLocks noChangeShapeType="1"/>
          </p:cNvSpPr>
          <p:nvPr/>
        </p:nvSpPr>
        <p:spPr bwMode="auto">
          <a:xfrm flipH="1">
            <a:off x="2874240" y="2906226"/>
            <a:ext cx="1468800" cy="1502078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67" name="Line 43"/>
          <p:cNvSpPr>
            <a:spLocks noChangeShapeType="1"/>
          </p:cNvSpPr>
          <p:nvPr/>
        </p:nvSpPr>
        <p:spPr bwMode="auto">
          <a:xfrm flipH="1">
            <a:off x="4343040" y="1371024"/>
            <a:ext cx="0" cy="1535201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68" name="Line 44"/>
          <p:cNvSpPr>
            <a:spLocks noChangeShapeType="1"/>
          </p:cNvSpPr>
          <p:nvPr/>
        </p:nvSpPr>
        <p:spPr bwMode="auto">
          <a:xfrm flipV="1">
            <a:off x="5617441" y="1175163"/>
            <a:ext cx="162720" cy="19586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69" name="Line 45"/>
          <p:cNvSpPr>
            <a:spLocks noChangeShapeType="1"/>
          </p:cNvSpPr>
          <p:nvPr/>
        </p:nvSpPr>
        <p:spPr bwMode="auto">
          <a:xfrm flipV="1">
            <a:off x="4343040" y="1044110"/>
            <a:ext cx="0" cy="26210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70" name="Line 46"/>
          <p:cNvSpPr>
            <a:spLocks noChangeShapeType="1"/>
          </p:cNvSpPr>
          <p:nvPr/>
        </p:nvSpPr>
        <p:spPr bwMode="auto">
          <a:xfrm flipH="1" flipV="1">
            <a:off x="2874240" y="1110357"/>
            <a:ext cx="162720" cy="22898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71" name="Line 47"/>
          <p:cNvSpPr>
            <a:spLocks noChangeShapeType="1"/>
          </p:cNvSpPr>
          <p:nvPr/>
        </p:nvSpPr>
        <p:spPr bwMode="auto">
          <a:xfrm flipH="1">
            <a:off x="2645280" y="4441426"/>
            <a:ext cx="195840" cy="19586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72" name="Line 48"/>
          <p:cNvSpPr>
            <a:spLocks noChangeShapeType="1"/>
          </p:cNvSpPr>
          <p:nvPr/>
        </p:nvSpPr>
        <p:spPr bwMode="auto">
          <a:xfrm>
            <a:off x="4703040" y="4376620"/>
            <a:ext cx="64800" cy="22898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73" name="Line 49"/>
          <p:cNvSpPr>
            <a:spLocks noChangeShapeType="1"/>
          </p:cNvSpPr>
          <p:nvPr/>
        </p:nvSpPr>
        <p:spPr bwMode="auto">
          <a:xfrm>
            <a:off x="5780160" y="4441426"/>
            <a:ext cx="164160" cy="195861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76" name="Line 52"/>
          <p:cNvSpPr>
            <a:spLocks noChangeShapeType="1"/>
          </p:cNvSpPr>
          <p:nvPr/>
        </p:nvSpPr>
        <p:spPr bwMode="auto">
          <a:xfrm>
            <a:off x="2711520" y="2252396"/>
            <a:ext cx="3264480" cy="0"/>
          </a:xfrm>
          <a:prstGeom prst="line">
            <a:avLst/>
          </a:prstGeom>
          <a:noFill/>
          <a:ln w="28575">
            <a:solidFill>
              <a:srgbClr val="A6A6A6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77" name="Line 53"/>
          <p:cNvSpPr>
            <a:spLocks noChangeShapeType="1"/>
          </p:cNvSpPr>
          <p:nvPr/>
        </p:nvSpPr>
        <p:spPr bwMode="auto">
          <a:xfrm>
            <a:off x="2711520" y="1762745"/>
            <a:ext cx="3264480" cy="0"/>
          </a:xfrm>
          <a:prstGeom prst="line">
            <a:avLst/>
          </a:prstGeom>
          <a:noFill/>
          <a:ln w="28575">
            <a:solidFill>
              <a:schemeClr val="bg1">
                <a:lumMod val="65000"/>
              </a:schemeClr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78" name="Line 54"/>
          <p:cNvSpPr>
            <a:spLocks noChangeShapeType="1"/>
          </p:cNvSpPr>
          <p:nvPr/>
        </p:nvSpPr>
        <p:spPr bwMode="auto">
          <a:xfrm>
            <a:off x="2711520" y="4049705"/>
            <a:ext cx="3264480" cy="0"/>
          </a:xfrm>
          <a:prstGeom prst="line">
            <a:avLst/>
          </a:prstGeom>
          <a:noFill/>
          <a:ln w="28575">
            <a:solidFill>
              <a:srgbClr val="A6A6A6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79" name="Line 55"/>
          <p:cNvSpPr>
            <a:spLocks noChangeShapeType="1"/>
          </p:cNvSpPr>
          <p:nvPr/>
        </p:nvSpPr>
        <p:spPr bwMode="auto">
          <a:xfrm>
            <a:off x="2711520" y="3560054"/>
            <a:ext cx="3264480" cy="0"/>
          </a:xfrm>
          <a:prstGeom prst="line">
            <a:avLst/>
          </a:prstGeom>
          <a:noFill/>
          <a:ln w="28575">
            <a:solidFill>
              <a:srgbClr val="A6A6A6"/>
            </a:solidFill>
            <a:round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80" name="Text Box 56"/>
          <p:cNvSpPr txBox="1">
            <a:spLocks noChangeArrowheads="1"/>
          </p:cNvSpPr>
          <p:nvPr/>
        </p:nvSpPr>
        <p:spPr bwMode="auto">
          <a:xfrm>
            <a:off x="5402880" y="1828992"/>
            <a:ext cx="896576" cy="32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Detector</a:t>
            </a:r>
            <a:endParaRPr lang="de-CH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2681" name="Text Box 57"/>
          <p:cNvSpPr txBox="1">
            <a:spLocks noChangeArrowheads="1"/>
          </p:cNvSpPr>
          <p:nvPr/>
        </p:nvSpPr>
        <p:spPr bwMode="auto">
          <a:xfrm>
            <a:off x="5417280" y="3669505"/>
            <a:ext cx="896576" cy="32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7F7F7F"/>
                </a:solidFill>
              </a:rPr>
              <a:t>Detector</a:t>
            </a:r>
            <a:endParaRPr lang="de-CH" sz="1600" dirty="0">
              <a:solidFill>
                <a:srgbClr val="7F7F7F"/>
              </a:solidFill>
            </a:endParaRPr>
          </a:p>
        </p:txBody>
      </p:sp>
      <p:sp>
        <p:nvSpPr>
          <p:cNvPr id="282646" name="Rectangle 22"/>
          <p:cNvSpPr>
            <a:spLocks noChangeArrowheads="1"/>
          </p:cNvSpPr>
          <p:nvPr/>
        </p:nvSpPr>
        <p:spPr bwMode="auto">
          <a:xfrm>
            <a:off x="72000" y="6080319"/>
            <a:ext cx="8784000" cy="6480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2682" name="Text Box 58"/>
          <p:cNvSpPr txBox="1">
            <a:spLocks noChangeArrowheads="1"/>
          </p:cNvSpPr>
          <p:nvPr/>
        </p:nvSpPr>
        <p:spPr bwMode="auto">
          <a:xfrm>
            <a:off x="6268109" y="138891"/>
            <a:ext cx="2799691" cy="699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/>
              <a:t>my </a:t>
            </a:r>
            <a:r>
              <a:rPr lang="en-US" sz="2000" b="1" dirty="0">
                <a:solidFill>
                  <a:schemeClr val="accent2"/>
                </a:solidFill>
              </a:rPr>
              <a:t>L</a:t>
            </a:r>
            <a:r>
              <a:rPr lang="en-US" sz="2000" b="1" dirty="0"/>
              <a:t>ittle </a:t>
            </a:r>
            <a:r>
              <a:rPr lang="en-US" sz="2000" b="1" dirty="0">
                <a:solidFill>
                  <a:schemeClr val="accent2"/>
                </a:solidFill>
              </a:rPr>
              <a:t>H</a:t>
            </a:r>
            <a:r>
              <a:rPr lang="en-US" sz="2000" b="1" dirty="0"/>
              <a:t>adron </a:t>
            </a:r>
            <a:r>
              <a:rPr lang="en-US" sz="2000" b="1" dirty="0">
                <a:solidFill>
                  <a:schemeClr val="accent2"/>
                </a:solidFill>
              </a:rPr>
              <a:t>C</a:t>
            </a:r>
            <a:r>
              <a:rPr lang="en-US" sz="2000" b="1" dirty="0"/>
              <a:t>ollider</a:t>
            </a:r>
          </a:p>
          <a:p>
            <a:pPr algn="ctr"/>
            <a:r>
              <a:rPr lang="en-US" sz="2000" dirty="0"/>
              <a:t>toy experiment</a:t>
            </a:r>
            <a:endParaRPr lang="de-CH" sz="2000" dirty="0"/>
          </a:p>
        </p:txBody>
      </p:sp>
      <p:sp>
        <p:nvSpPr>
          <p:cNvPr id="282683" name="Text Box 59"/>
          <p:cNvSpPr txBox="1">
            <a:spLocks noChangeArrowheads="1"/>
          </p:cNvSpPr>
          <p:nvPr/>
        </p:nvSpPr>
        <p:spPr bwMode="auto">
          <a:xfrm>
            <a:off x="64800" y="2396412"/>
            <a:ext cx="1941133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dirty="0"/>
              <a:t>accelerated proton</a:t>
            </a:r>
            <a:endParaRPr lang="de-CH" dirty="0"/>
          </a:p>
        </p:txBody>
      </p:sp>
      <p:sp>
        <p:nvSpPr>
          <p:cNvPr id="282684" name="Text Box 60"/>
          <p:cNvSpPr txBox="1">
            <a:spLocks noChangeArrowheads="1"/>
          </p:cNvSpPr>
          <p:nvPr/>
        </p:nvSpPr>
        <p:spPr bwMode="auto">
          <a:xfrm>
            <a:off x="6809760" y="2383451"/>
            <a:ext cx="1941133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dirty="0"/>
              <a:t>accelerated proton</a:t>
            </a:r>
            <a:endParaRPr lang="de-CH" dirty="0"/>
          </a:p>
        </p:txBody>
      </p:sp>
      <p:sp>
        <p:nvSpPr>
          <p:cNvPr id="282685" name="Text Box 61"/>
          <p:cNvSpPr txBox="1">
            <a:spLocks noChangeArrowheads="1"/>
          </p:cNvSpPr>
          <p:nvPr/>
        </p:nvSpPr>
        <p:spPr bwMode="auto">
          <a:xfrm>
            <a:off x="8131681" y="2930708"/>
            <a:ext cx="1143360" cy="91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dirty="0"/>
              <a:t>leaving remnant “proton”</a:t>
            </a:r>
            <a:endParaRPr lang="de-CH" dirty="0"/>
          </a:p>
        </p:txBody>
      </p:sp>
      <p:sp>
        <p:nvSpPr>
          <p:cNvPr id="282686" name="Text Box 62"/>
          <p:cNvSpPr txBox="1">
            <a:spLocks noChangeArrowheads="1"/>
          </p:cNvSpPr>
          <p:nvPr/>
        </p:nvSpPr>
        <p:spPr bwMode="auto">
          <a:xfrm>
            <a:off x="0" y="3200017"/>
            <a:ext cx="1143360" cy="91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dirty="0"/>
              <a:t>leaving remnant “proton”</a:t>
            </a:r>
            <a:endParaRPr lang="de-CH" dirty="0"/>
          </a:p>
        </p:txBody>
      </p:sp>
      <p:grpSp>
        <p:nvGrpSpPr>
          <p:cNvPr id="3" name="Group 68"/>
          <p:cNvGrpSpPr>
            <a:grpSpLocks/>
          </p:cNvGrpSpPr>
          <p:nvPr/>
        </p:nvGrpSpPr>
        <p:grpSpPr bwMode="auto">
          <a:xfrm>
            <a:off x="4409280" y="3526931"/>
            <a:ext cx="195840" cy="66247"/>
            <a:chOff x="2971" y="2879"/>
            <a:chExt cx="136" cy="46"/>
          </a:xfrm>
        </p:grpSpPr>
        <p:sp>
          <p:nvSpPr>
            <p:cNvPr id="282687" name="Oval 63"/>
            <p:cNvSpPr>
              <a:spLocks noChangeArrowheads="1"/>
            </p:cNvSpPr>
            <p:nvPr/>
          </p:nvSpPr>
          <p:spPr bwMode="auto">
            <a:xfrm>
              <a:off x="3016" y="2879"/>
              <a:ext cx="45" cy="46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688" name="Line 64"/>
            <p:cNvSpPr>
              <a:spLocks noChangeShapeType="1"/>
            </p:cNvSpPr>
            <p:nvPr/>
          </p:nvSpPr>
          <p:spPr bwMode="auto">
            <a:xfrm flipH="1">
              <a:off x="2971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689" name="Line 65"/>
            <p:cNvSpPr>
              <a:spLocks noChangeShapeType="1"/>
            </p:cNvSpPr>
            <p:nvPr/>
          </p:nvSpPr>
          <p:spPr bwMode="auto">
            <a:xfrm flipH="1">
              <a:off x="3062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690" name="Line 66"/>
            <p:cNvSpPr>
              <a:spLocks noChangeShapeType="1"/>
            </p:cNvSpPr>
            <p:nvPr/>
          </p:nvSpPr>
          <p:spPr bwMode="auto">
            <a:xfrm rot="16200000" flipH="1">
              <a:off x="3084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691" name="Line 67"/>
            <p:cNvSpPr>
              <a:spLocks noChangeShapeType="1"/>
            </p:cNvSpPr>
            <p:nvPr/>
          </p:nvSpPr>
          <p:spPr bwMode="auto">
            <a:xfrm rot="16200000" flipH="1">
              <a:off x="2948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" name="Group 69"/>
          <p:cNvGrpSpPr>
            <a:grpSpLocks/>
          </p:cNvGrpSpPr>
          <p:nvPr/>
        </p:nvGrpSpPr>
        <p:grpSpPr bwMode="auto">
          <a:xfrm>
            <a:off x="4538880" y="4016583"/>
            <a:ext cx="195840" cy="66247"/>
            <a:chOff x="2971" y="2879"/>
            <a:chExt cx="136" cy="46"/>
          </a:xfrm>
        </p:grpSpPr>
        <p:sp>
          <p:nvSpPr>
            <p:cNvPr id="282694" name="Oval 70"/>
            <p:cNvSpPr>
              <a:spLocks noChangeArrowheads="1"/>
            </p:cNvSpPr>
            <p:nvPr/>
          </p:nvSpPr>
          <p:spPr bwMode="auto">
            <a:xfrm>
              <a:off x="3016" y="2879"/>
              <a:ext cx="45" cy="46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695" name="Line 71"/>
            <p:cNvSpPr>
              <a:spLocks noChangeShapeType="1"/>
            </p:cNvSpPr>
            <p:nvPr/>
          </p:nvSpPr>
          <p:spPr bwMode="auto">
            <a:xfrm flipH="1">
              <a:off x="2971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696" name="Line 72"/>
            <p:cNvSpPr>
              <a:spLocks noChangeShapeType="1"/>
            </p:cNvSpPr>
            <p:nvPr/>
          </p:nvSpPr>
          <p:spPr bwMode="auto">
            <a:xfrm flipH="1">
              <a:off x="3062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697" name="Line 73"/>
            <p:cNvSpPr>
              <a:spLocks noChangeShapeType="1"/>
            </p:cNvSpPr>
            <p:nvPr/>
          </p:nvSpPr>
          <p:spPr bwMode="auto">
            <a:xfrm rot="16200000" flipH="1">
              <a:off x="3084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698" name="Line 74"/>
            <p:cNvSpPr>
              <a:spLocks noChangeShapeType="1"/>
            </p:cNvSpPr>
            <p:nvPr/>
          </p:nvSpPr>
          <p:spPr bwMode="auto">
            <a:xfrm rot="16200000" flipH="1">
              <a:off x="2948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" name="Group 75"/>
          <p:cNvGrpSpPr>
            <a:grpSpLocks/>
          </p:cNvGrpSpPr>
          <p:nvPr/>
        </p:nvGrpSpPr>
        <p:grpSpPr bwMode="auto">
          <a:xfrm>
            <a:off x="5323680" y="4016583"/>
            <a:ext cx="195840" cy="66247"/>
            <a:chOff x="2971" y="2879"/>
            <a:chExt cx="136" cy="46"/>
          </a:xfrm>
        </p:grpSpPr>
        <p:sp>
          <p:nvSpPr>
            <p:cNvPr id="282700" name="Oval 76"/>
            <p:cNvSpPr>
              <a:spLocks noChangeArrowheads="1"/>
            </p:cNvSpPr>
            <p:nvPr/>
          </p:nvSpPr>
          <p:spPr bwMode="auto">
            <a:xfrm>
              <a:off x="3016" y="2879"/>
              <a:ext cx="45" cy="46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01" name="Line 77"/>
            <p:cNvSpPr>
              <a:spLocks noChangeShapeType="1"/>
            </p:cNvSpPr>
            <p:nvPr/>
          </p:nvSpPr>
          <p:spPr bwMode="auto">
            <a:xfrm flipH="1">
              <a:off x="2971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02" name="Line 78"/>
            <p:cNvSpPr>
              <a:spLocks noChangeShapeType="1"/>
            </p:cNvSpPr>
            <p:nvPr/>
          </p:nvSpPr>
          <p:spPr bwMode="auto">
            <a:xfrm flipH="1">
              <a:off x="3062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03" name="Line 79"/>
            <p:cNvSpPr>
              <a:spLocks noChangeShapeType="1"/>
            </p:cNvSpPr>
            <p:nvPr/>
          </p:nvSpPr>
          <p:spPr bwMode="auto">
            <a:xfrm rot="16200000" flipH="1">
              <a:off x="3084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04" name="Line 80"/>
            <p:cNvSpPr>
              <a:spLocks noChangeShapeType="1"/>
            </p:cNvSpPr>
            <p:nvPr/>
          </p:nvSpPr>
          <p:spPr bwMode="auto">
            <a:xfrm rot="16200000" flipH="1">
              <a:off x="2948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6" name="Group 81"/>
          <p:cNvGrpSpPr>
            <a:grpSpLocks/>
          </p:cNvGrpSpPr>
          <p:nvPr/>
        </p:nvGrpSpPr>
        <p:grpSpPr bwMode="auto">
          <a:xfrm>
            <a:off x="4865760" y="3526931"/>
            <a:ext cx="195840" cy="66247"/>
            <a:chOff x="2971" y="2879"/>
            <a:chExt cx="136" cy="46"/>
          </a:xfrm>
        </p:grpSpPr>
        <p:sp>
          <p:nvSpPr>
            <p:cNvPr id="282706" name="Oval 82"/>
            <p:cNvSpPr>
              <a:spLocks noChangeArrowheads="1"/>
            </p:cNvSpPr>
            <p:nvPr/>
          </p:nvSpPr>
          <p:spPr bwMode="auto">
            <a:xfrm>
              <a:off x="3016" y="2879"/>
              <a:ext cx="45" cy="46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07" name="Line 83"/>
            <p:cNvSpPr>
              <a:spLocks noChangeShapeType="1"/>
            </p:cNvSpPr>
            <p:nvPr/>
          </p:nvSpPr>
          <p:spPr bwMode="auto">
            <a:xfrm flipH="1">
              <a:off x="2971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08" name="Line 84"/>
            <p:cNvSpPr>
              <a:spLocks noChangeShapeType="1"/>
            </p:cNvSpPr>
            <p:nvPr/>
          </p:nvSpPr>
          <p:spPr bwMode="auto">
            <a:xfrm flipH="1">
              <a:off x="3062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09" name="Line 85"/>
            <p:cNvSpPr>
              <a:spLocks noChangeShapeType="1"/>
            </p:cNvSpPr>
            <p:nvPr/>
          </p:nvSpPr>
          <p:spPr bwMode="auto">
            <a:xfrm rot="16200000" flipH="1">
              <a:off x="3084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10" name="Line 86"/>
            <p:cNvSpPr>
              <a:spLocks noChangeShapeType="1"/>
            </p:cNvSpPr>
            <p:nvPr/>
          </p:nvSpPr>
          <p:spPr bwMode="auto">
            <a:xfrm rot="16200000" flipH="1">
              <a:off x="2948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7" name="Group 87"/>
          <p:cNvGrpSpPr>
            <a:grpSpLocks/>
          </p:cNvGrpSpPr>
          <p:nvPr/>
        </p:nvGrpSpPr>
        <p:grpSpPr bwMode="auto">
          <a:xfrm>
            <a:off x="3592800" y="3525491"/>
            <a:ext cx="195840" cy="66247"/>
            <a:chOff x="2971" y="2879"/>
            <a:chExt cx="136" cy="46"/>
          </a:xfrm>
        </p:grpSpPr>
        <p:sp>
          <p:nvSpPr>
            <p:cNvPr id="282712" name="Oval 88"/>
            <p:cNvSpPr>
              <a:spLocks noChangeArrowheads="1"/>
            </p:cNvSpPr>
            <p:nvPr/>
          </p:nvSpPr>
          <p:spPr bwMode="auto">
            <a:xfrm>
              <a:off x="3016" y="2879"/>
              <a:ext cx="45" cy="46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13" name="Line 89"/>
            <p:cNvSpPr>
              <a:spLocks noChangeShapeType="1"/>
            </p:cNvSpPr>
            <p:nvPr/>
          </p:nvSpPr>
          <p:spPr bwMode="auto">
            <a:xfrm flipH="1">
              <a:off x="2971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14" name="Line 90"/>
            <p:cNvSpPr>
              <a:spLocks noChangeShapeType="1"/>
            </p:cNvSpPr>
            <p:nvPr/>
          </p:nvSpPr>
          <p:spPr bwMode="auto">
            <a:xfrm flipH="1">
              <a:off x="3062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15" name="Line 91"/>
            <p:cNvSpPr>
              <a:spLocks noChangeShapeType="1"/>
            </p:cNvSpPr>
            <p:nvPr/>
          </p:nvSpPr>
          <p:spPr bwMode="auto">
            <a:xfrm rot="16200000" flipH="1">
              <a:off x="3084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16" name="Line 92"/>
            <p:cNvSpPr>
              <a:spLocks noChangeShapeType="1"/>
            </p:cNvSpPr>
            <p:nvPr/>
          </p:nvSpPr>
          <p:spPr bwMode="auto">
            <a:xfrm rot="16200000" flipH="1">
              <a:off x="2948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8" name="Group 93"/>
          <p:cNvGrpSpPr>
            <a:grpSpLocks/>
          </p:cNvGrpSpPr>
          <p:nvPr/>
        </p:nvGrpSpPr>
        <p:grpSpPr bwMode="auto">
          <a:xfrm>
            <a:off x="3134880" y="4016583"/>
            <a:ext cx="195840" cy="66247"/>
            <a:chOff x="2971" y="2879"/>
            <a:chExt cx="136" cy="46"/>
          </a:xfrm>
        </p:grpSpPr>
        <p:sp>
          <p:nvSpPr>
            <p:cNvPr id="282718" name="Oval 94"/>
            <p:cNvSpPr>
              <a:spLocks noChangeArrowheads="1"/>
            </p:cNvSpPr>
            <p:nvPr/>
          </p:nvSpPr>
          <p:spPr bwMode="auto">
            <a:xfrm>
              <a:off x="3016" y="2879"/>
              <a:ext cx="45" cy="46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19" name="Line 95"/>
            <p:cNvSpPr>
              <a:spLocks noChangeShapeType="1"/>
            </p:cNvSpPr>
            <p:nvPr/>
          </p:nvSpPr>
          <p:spPr bwMode="auto">
            <a:xfrm flipH="1">
              <a:off x="2971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20" name="Line 96"/>
            <p:cNvSpPr>
              <a:spLocks noChangeShapeType="1"/>
            </p:cNvSpPr>
            <p:nvPr/>
          </p:nvSpPr>
          <p:spPr bwMode="auto">
            <a:xfrm flipH="1">
              <a:off x="3062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21" name="Line 97"/>
            <p:cNvSpPr>
              <a:spLocks noChangeShapeType="1"/>
            </p:cNvSpPr>
            <p:nvPr/>
          </p:nvSpPr>
          <p:spPr bwMode="auto">
            <a:xfrm rot="16200000" flipH="1">
              <a:off x="3084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22" name="Line 98"/>
            <p:cNvSpPr>
              <a:spLocks noChangeShapeType="1"/>
            </p:cNvSpPr>
            <p:nvPr/>
          </p:nvSpPr>
          <p:spPr bwMode="auto">
            <a:xfrm rot="16200000" flipH="1">
              <a:off x="2948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" name="Group 99"/>
          <p:cNvGrpSpPr>
            <a:grpSpLocks/>
          </p:cNvGrpSpPr>
          <p:nvPr/>
        </p:nvGrpSpPr>
        <p:grpSpPr bwMode="auto">
          <a:xfrm>
            <a:off x="4245120" y="2220714"/>
            <a:ext cx="195840" cy="66247"/>
            <a:chOff x="2971" y="2879"/>
            <a:chExt cx="136" cy="46"/>
          </a:xfrm>
        </p:grpSpPr>
        <p:sp>
          <p:nvSpPr>
            <p:cNvPr id="282724" name="Oval 100"/>
            <p:cNvSpPr>
              <a:spLocks noChangeArrowheads="1"/>
            </p:cNvSpPr>
            <p:nvPr/>
          </p:nvSpPr>
          <p:spPr bwMode="auto">
            <a:xfrm>
              <a:off x="3016" y="2879"/>
              <a:ext cx="45" cy="46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25" name="Line 101"/>
            <p:cNvSpPr>
              <a:spLocks noChangeShapeType="1"/>
            </p:cNvSpPr>
            <p:nvPr/>
          </p:nvSpPr>
          <p:spPr bwMode="auto">
            <a:xfrm flipH="1">
              <a:off x="2971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26" name="Line 102"/>
            <p:cNvSpPr>
              <a:spLocks noChangeShapeType="1"/>
            </p:cNvSpPr>
            <p:nvPr/>
          </p:nvSpPr>
          <p:spPr bwMode="auto">
            <a:xfrm flipH="1">
              <a:off x="3062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27" name="Line 103"/>
            <p:cNvSpPr>
              <a:spLocks noChangeShapeType="1"/>
            </p:cNvSpPr>
            <p:nvPr/>
          </p:nvSpPr>
          <p:spPr bwMode="auto">
            <a:xfrm rot="16200000" flipH="1">
              <a:off x="3084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28" name="Line 104"/>
            <p:cNvSpPr>
              <a:spLocks noChangeShapeType="1"/>
            </p:cNvSpPr>
            <p:nvPr/>
          </p:nvSpPr>
          <p:spPr bwMode="auto">
            <a:xfrm rot="16200000" flipH="1">
              <a:off x="2948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0" name="Group 105"/>
          <p:cNvGrpSpPr>
            <a:grpSpLocks/>
          </p:cNvGrpSpPr>
          <p:nvPr/>
        </p:nvGrpSpPr>
        <p:grpSpPr bwMode="auto">
          <a:xfrm>
            <a:off x="4800960" y="2220714"/>
            <a:ext cx="195840" cy="66247"/>
            <a:chOff x="2971" y="2879"/>
            <a:chExt cx="136" cy="46"/>
          </a:xfrm>
        </p:grpSpPr>
        <p:sp>
          <p:nvSpPr>
            <p:cNvPr id="282730" name="Oval 106"/>
            <p:cNvSpPr>
              <a:spLocks noChangeArrowheads="1"/>
            </p:cNvSpPr>
            <p:nvPr/>
          </p:nvSpPr>
          <p:spPr bwMode="auto">
            <a:xfrm>
              <a:off x="3016" y="2879"/>
              <a:ext cx="45" cy="46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31" name="Line 107"/>
            <p:cNvSpPr>
              <a:spLocks noChangeShapeType="1"/>
            </p:cNvSpPr>
            <p:nvPr/>
          </p:nvSpPr>
          <p:spPr bwMode="auto">
            <a:xfrm flipH="1">
              <a:off x="2971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32" name="Line 108"/>
            <p:cNvSpPr>
              <a:spLocks noChangeShapeType="1"/>
            </p:cNvSpPr>
            <p:nvPr/>
          </p:nvSpPr>
          <p:spPr bwMode="auto">
            <a:xfrm flipH="1">
              <a:off x="3062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33" name="Line 109"/>
            <p:cNvSpPr>
              <a:spLocks noChangeShapeType="1"/>
            </p:cNvSpPr>
            <p:nvPr/>
          </p:nvSpPr>
          <p:spPr bwMode="auto">
            <a:xfrm rot="16200000" flipH="1">
              <a:off x="3084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34" name="Line 110"/>
            <p:cNvSpPr>
              <a:spLocks noChangeShapeType="1"/>
            </p:cNvSpPr>
            <p:nvPr/>
          </p:nvSpPr>
          <p:spPr bwMode="auto">
            <a:xfrm rot="16200000" flipH="1">
              <a:off x="2948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1" name="Group 111"/>
          <p:cNvGrpSpPr>
            <a:grpSpLocks/>
          </p:cNvGrpSpPr>
          <p:nvPr/>
        </p:nvGrpSpPr>
        <p:grpSpPr bwMode="auto">
          <a:xfrm>
            <a:off x="3690720" y="2220714"/>
            <a:ext cx="195840" cy="66247"/>
            <a:chOff x="2971" y="2879"/>
            <a:chExt cx="136" cy="46"/>
          </a:xfrm>
        </p:grpSpPr>
        <p:sp>
          <p:nvSpPr>
            <p:cNvPr id="282736" name="Oval 112"/>
            <p:cNvSpPr>
              <a:spLocks noChangeArrowheads="1"/>
            </p:cNvSpPr>
            <p:nvPr/>
          </p:nvSpPr>
          <p:spPr bwMode="auto">
            <a:xfrm>
              <a:off x="3016" y="2879"/>
              <a:ext cx="45" cy="46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37" name="Line 113"/>
            <p:cNvSpPr>
              <a:spLocks noChangeShapeType="1"/>
            </p:cNvSpPr>
            <p:nvPr/>
          </p:nvSpPr>
          <p:spPr bwMode="auto">
            <a:xfrm flipH="1">
              <a:off x="2971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38" name="Line 114"/>
            <p:cNvSpPr>
              <a:spLocks noChangeShapeType="1"/>
            </p:cNvSpPr>
            <p:nvPr/>
          </p:nvSpPr>
          <p:spPr bwMode="auto">
            <a:xfrm flipH="1">
              <a:off x="3062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39" name="Line 115"/>
            <p:cNvSpPr>
              <a:spLocks noChangeShapeType="1"/>
            </p:cNvSpPr>
            <p:nvPr/>
          </p:nvSpPr>
          <p:spPr bwMode="auto">
            <a:xfrm rot="16200000" flipH="1">
              <a:off x="3084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40" name="Line 116"/>
            <p:cNvSpPr>
              <a:spLocks noChangeShapeType="1"/>
            </p:cNvSpPr>
            <p:nvPr/>
          </p:nvSpPr>
          <p:spPr bwMode="auto">
            <a:xfrm rot="16200000" flipH="1">
              <a:off x="2948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2" name="Group 117"/>
          <p:cNvGrpSpPr>
            <a:grpSpLocks/>
          </p:cNvGrpSpPr>
          <p:nvPr/>
        </p:nvGrpSpPr>
        <p:grpSpPr bwMode="auto">
          <a:xfrm>
            <a:off x="4245120" y="1731062"/>
            <a:ext cx="195840" cy="66247"/>
            <a:chOff x="2971" y="2879"/>
            <a:chExt cx="136" cy="46"/>
          </a:xfrm>
        </p:grpSpPr>
        <p:sp>
          <p:nvSpPr>
            <p:cNvPr id="282742" name="Oval 118"/>
            <p:cNvSpPr>
              <a:spLocks noChangeArrowheads="1"/>
            </p:cNvSpPr>
            <p:nvPr/>
          </p:nvSpPr>
          <p:spPr bwMode="auto">
            <a:xfrm>
              <a:off x="3016" y="2879"/>
              <a:ext cx="45" cy="46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43" name="Line 119"/>
            <p:cNvSpPr>
              <a:spLocks noChangeShapeType="1"/>
            </p:cNvSpPr>
            <p:nvPr/>
          </p:nvSpPr>
          <p:spPr bwMode="auto">
            <a:xfrm flipH="1">
              <a:off x="2971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44" name="Line 120"/>
            <p:cNvSpPr>
              <a:spLocks noChangeShapeType="1"/>
            </p:cNvSpPr>
            <p:nvPr/>
          </p:nvSpPr>
          <p:spPr bwMode="auto">
            <a:xfrm flipH="1">
              <a:off x="3062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45" name="Line 121"/>
            <p:cNvSpPr>
              <a:spLocks noChangeShapeType="1"/>
            </p:cNvSpPr>
            <p:nvPr/>
          </p:nvSpPr>
          <p:spPr bwMode="auto">
            <a:xfrm rot="16200000" flipH="1">
              <a:off x="3084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46" name="Line 122"/>
            <p:cNvSpPr>
              <a:spLocks noChangeShapeType="1"/>
            </p:cNvSpPr>
            <p:nvPr/>
          </p:nvSpPr>
          <p:spPr bwMode="auto">
            <a:xfrm rot="16200000" flipH="1">
              <a:off x="2948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3" name="Group 123"/>
          <p:cNvGrpSpPr>
            <a:grpSpLocks/>
          </p:cNvGrpSpPr>
          <p:nvPr/>
        </p:nvGrpSpPr>
        <p:grpSpPr bwMode="auto">
          <a:xfrm>
            <a:off x="5192640" y="1731062"/>
            <a:ext cx="195840" cy="66247"/>
            <a:chOff x="2971" y="2879"/>
            <a:chExt cx="136" cy="46"/>
          </a:xfrm>
        </p:grpSpPr>
        <p:sp>
          <p:nvSpPr>
            <p:cNvPr id="282748" name="Oval 124"/>
            <p:cNvSpPr>
              <a:spLocks noChangeArrowheads="1"/>
            </p:cNvSpPr>
            <p:nvPr/>
          </p:nvSpPr>
          <p:spPr bwMode="auto">
            <a:xfrm>
              <a:off x="3016" y="2879"/>
              <a:ext cx="45" cy="46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49" name="Line 125"/>
            <p:cNvSpPr>
              <a:spLocks noChangeShapeType="1"/>
            </p:cNvSpPr>
            <p:nvPr/>
          </p:nvSpPr>
          <p:spPr bwMode="auto">
            <a:xfrm flipH="1">
              <a:off x="2971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50" name="Line 126"/>
            <p:cNvSpPr>
              <a:spLocks noChangeShapeType="1"/>
            </p:cNvSpPr>
            <p:nvPr/>
          </p:nvSpPr>
          <p:spPr bwMode="auto">
            <a:xfrm flipH="1">
              <a:off x="3062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51" name="Line 127"/>
            <p:cNvSpPr>
              <a:spLocks noChangeShapeType="1"/>
            </p:cNvSpPr>
            <p:nvPr/>
          </p:nvSpPr>
          <p:spPr bwMode="auto">
            <a:xfrm rot="16200000" flipH="1">
              <a:off x="3084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52" name="Line 128"/>
            <p:cNvSpPr>
              <a:spLocks noChangeShapeType="1"/>
            </p:cNvSpPr>
            <p:nvPr/>
          </p:nvSpPr>
          <p:spPr bwMode="auto">
            <a:xfrm rot="16200000" flipH="1">
              <a:off x="2948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4" name="Group 129"/>
          <p:cNvGrpSpPr>
            <a:grpSpLocks/>
          </p:cNvGrpSpPr>
          <p:nvPr/>
        </p:nvGrpSpPr>
        <p:grpSpPr bwMode="auto">
          <a:xfrm>
            <a:off x="3297600" y="1731062"/>
            <a:ext cx="195840" cy="66247"/>
            <a:chOff x="2971" y="2879"/>
            <a:chExt cx="136" cy="46"/>
          </a:xfrm>
        </p:grpSpPr>
        <p:sp>
          <p:nvSpPr>
            <p:cNvPr id="282754" name="Oval 130"/>
            <p:cNvSpPr>
              <a:spLocks noChangeArrowheads="1"/>
            </p:cNvSpPr>
            <p:nvPr/>
          </p:nvSpPr>
          <p:spPr bwMode="auto">
            <a:xfrm>
              <a:off x="3016" y="2879"/>
              <a:ext cx="45" cy="46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55" name="Line 131"/>
            <p:cNvSpPr>
              <a:spLocks noChangeShapeType="1"/>
            </p:cNvSpPr>
            <p:nvPr/>
          </p:nvSpPr>
          <p:spPr bwMode="auto">
            <a:xfrm flipH="1">
              <a:off x="2971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56" name="Line 132"/>
            <p:cNvSpPr>
              <a:spLocks noChangeShapeType="1"/>
            </p:cNvSpPr>
            <p:nvPr/>
          </p:nvSpPr>
          <p:spPr bwMode="auto">
            <a:xfrm flipH="1">
              <a:off x="3062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57" name="Line 133"/>
            <p:cNvSpPr>
              <a:spLocks noChangeShapeType="1"/>
            </p:cNvSpPr>
            <p:nvPr/>
          </p:nvSpPr>
          <p:spPr bwMode="auto">
            <a:xfrm rot="16200000" flipH="1">
              <a:off x="3084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758" name="Line 134"/>
            <p:cNvSpPr>
              <a:spLocks noChangeShapeType="1"/>
            </p:cNvSpPr>
            <p:nvPr/>
          </p:nvSpPr>
          <p:spPr bwMode="auto">
            <a:xfrm rot="16200000" flipH="1">
              <a:off x="2948" y="2903"/>
              <a:ext cx="45" cy="0"/>
            </a:xfrm>
            <a:prstGeom prst="lin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82759" name="Text Box 135"/>
          <p:cNvSpPr txBox="1">
            <a:spLocks noChangeArrowheads="1"/>
          </p:cNvSpPr>
          <p:nvPr/>
        </p:nvSpPr>
        <p:spPr bwMode="auto">
          <a:xfrm>
            <a:off x="5551200" y="5224869"/>
            <a:ext cx="3494880" cy="146875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bg2"/>
                </a:solidFill>
              </a:rPr>
              <a:t>Detector</a:t>
            </a:r>
            <a:r>
              <a:rPr lang="en-US" dirty="0"/>
              <a:t> </a:t>
            </a:r>
            <a:r>
              <a:rPr lang="en-US" dirty="0">
                <a:sym typeface="Wingdings" charset="2"/>
              </a:rPr>
              <a:t> </a:t>
            </a:r>
            <a:r>
              <a:rPr lang="en-US" dirty="0">
                <a:solidFill>
                  <a:srgbClr val="FF00FF"/>
                </a:solidFill>
                <a:sym typeface="Wingdings" charset="2"/>
              </a:rPr>
              <a:t>m</a:t>
            </a:r>
            <a:r>
              <a:rPr lang="en-US" dirty="0">
                <a:solidFill>
                  <a:srgbClr val="FF00FF"/>
                </a:solidFill>
              </a:rPr>
              <a:t>easure points of all pion trajectories</a:t>
            </a:r>
          </a:p>
          <a:p>
            <a:r>
              <a:rPr lang="en-US" dirty="0">
                <a:solidFill>
                  <a:srgbClr val="FF00FF"/>
                </a:solidFill>
              </a:rPr>
              <a:t> </a:t>
            </a:r>
          </a:p>
          <a:p>
            <a:r>
              <a:rPr lang="en-US" dirty="0">
                <a:sym typeface="Wingdings" charset="2"/>
              </a:rPr>
              <a:t> calculate for all tracks</a:t>
            </a:r>
          </a:p>
          <a:p>
            <a:r>
              <a:rPr lang="en-US" dirty="0">
                <a:sym typeface="Wingdings" charset="2"/>
              </a:rPr>
              <a:t>     angles, momenta &amp; charge</a:t>
            </a:r>
            <a:endParaRPr lang="de-CH" dirty="0">
              <a:sym typeface="Wingdings" charset="2"/>
            </a:endParaRPr>
          </a:p>
        </p:txBody>
      </p:sp>
      <p:sp>
        <p:nvSpPr>
          <p:cNvPr id="126" name="Text Box 35"/>
          <p:cNvSpPr txBox="1">
            <a:spLocks noChangeArrowheads="1"/>
          </p:cNvSpPr>
          <p:nvPr/>
        </p:nvSpPr>
        <p:spPr bwMode="auto">
          <a:xfrm>
            <a:off x="333375" y="5354638"/>
            <a:ext cx="4836932" cy="40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10" tIns="41455" rIns="82910" bIns="41455">
            <a:prstTxWarp prst="textNoShape">
              <a:avLst/>
            </a:prstTxWarp>
            <a:spAutoFit/>
          </a:bodyPr>
          <a:lstStyle/>
          <a:p>
            <a:pPr defTabSz="6524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sz="2200" b="1" dirty="0">
                <a:solidFill>
                  <a:srgbClr val="FF0000"/>
                </a:solidFill>
                <a:latin typeface="Helvetica" charset="0"/>
              </a:rPr>
              <a:t>p</a:t>
            </a:r>
            <a:r>
              <a:rPr lang="en-US" sz="2200" b="1" dirty="0">
                <a:latin typeface="Helvetica" charset="0"/>
              </a:rPr>
              <a:t> + </a:t>
            </a:r>
            <a:r>
              <a:rPr lang="en-US" sz="2200" b="1" dirty="0">
                <a:solidFill>
                  <a:srgbClr val="FF0000"/>
                </a:solidFill>
                <a:latin typeface="Helvetica" charset="0"/>
              </a:rPr>
              <a:t>p</a:t>
            </a:r>
            <a:r>
              <a:rPr lang="en-US" sz="2200" b="1" dirty="0">
                <a:latin typeface="Helvetica" charset="0"/>
              </a:rPr>
              <a:t> </a:t>
            </a:r>
            <a:r>
              <a:rPr lang="en-US" sz="2200" b="1" dirty="0">
                <a:latin typeface="Helvetica" charset="0"/>
                <a:sym typeface="Wingdings" charset="2"/>
              </a:rPr>
              <a:t> </a:t>
            </a:r>
            <a:r>
              <a:rPr lang="en-US" sz="2200" b="1" dirty="0">
                <a:solidFill>
                  <a:srgbClr val="FF0000"/>
                </a:solidFill>
                <a:latin typeface="Symbol" charset="2"/>
                <a:sym typeface="Wingdings" charset="2"/>
              </a:rPr>
              <a:t>p</a:t>
            </a:r>
            <a:r>
              <a:rPr lang="en-US" sz="2200" b="1" baseline="30000" dirty="0">
                <a:solidFill>
                  <a:srgbClr val="FF0000"/>
                </a:solidFill>
                <a:latin typeface="Helvetica" charset="0"/>
                <a:sym typeface="Wingdings" charset="2"/>
              </a:rPr>
              <a:t>+</a:t>
            </a:r>
            <a:r>
              <a:rPr lang="en-US" sz="2200" b="1" dirty="0">
                <a:latin typeface="Helvetica" charset="0"/>
                <a:sym typeface="Wingdings" charset="2"/>
              </a:rPr>
              <a:t> + </a:t>
            </a:r>
            <a:r>
              <a:rPr lang="en-US" sz="2200" b="1" dirty="0">
                <a:solidFill>
                  <a:srgbClr val="1406B1"/>
                </a:solidFill>
                <a:latin typeface="Symbol" charset="2"/>
                <a:sym typeface="Wingdings" charset="2"/>
              </a:rPr>
              <a:t>p</a:t>
            </a:r>
            <a:r>
              <a:rPr lang="en-US" sz="2200" b="1" baseline="30000" dirty="0">
                <a:solidFill>
                  <a:srgbClr val="1406B1"/>
                </a:solidFill>
                <a:latin typeface="Helvetica" charset="0"/>
                <a:sym typeface="Wingdings" charset="2"/>
              </a:rPr>
              <a:t>-</a:t>
            </a:r>
            <a:r>
              <a:rPr lang="en-US" sz="2200" b="1" dirty="0">
                <a:latin typeface="Helvetica" charset="0"/>
                <a:sym typeface="Wingdings" charset="2"/>
              </a:rPr>
              <a:t> + </a:t>
            </a:r>
            <a:r>
              <a:rPr lang="en-US" sz="2200" b="1" dirty="0">
                <a:solidFill>
                  <a:srgbClr val="33CC33"/>
                </a:solidFill>
                <a:latin typeface="Helvetica" charset="0"/>
                <a:sym typeface="Wingdings" charset="2"/>
              </a:rPr>
              <a:t>X</a:t>
            </a:r>
            <a:r>
              <a:rPr lang="en-US" sz="2200" b="1" baseline="30000" dirty="0">
                <a:solidFill>
                  <a:srgbClr val="33CC33"/>
                </a:solidFill>
                <a:latin typeface="Helvetica" charset="0"/>
                <a:sym typeface="Wingdings" charset="2"/>
              </a:rPr>
              <a:t>0</a:t>
            </a:r>
            <a:r>
              <a:rPr lang="en-US" sz="2200" b="1" dirty="0">
                <a:latin typeface="Helvetica" charset="0"/>
                <a:sym typeface="Wingdings" charset="2"/>
              </a:rPr>
              <a:t> + </a:t>
            </a:r>
            <a:r>
              <a:rPr lang="en-US" sz="2200" b="1" dirty="0">
                <a:solidFill>
                  <a:srgbClr val="FF0000"/>
                </a:solidFill>
                <a:latin typeface="Symbol" charset="2"/>
                <a:sym typeface="Wingdings" charset="2"/>
              </a:rPr>
              <a:t>p</a:t>
            </a:r>
            <a:r>
              <a:rPr lang="en-US" sz="2200" b="1" baseline="30000" dirty="0">
                <a:solidFill>
                  <a:srgbClr val="FF0000"/>
                </a:solidFill>
                <a:latin typeface="Helvetica" charset="0"/>
                <a:sym typeface="Wingdings" charset="2"/>
              </a:rPr>
              <a:t>+</a:t>
            </a:r>
            <a:r>
              <a:rPr lang="en-US" sz="2200" b="1" dirty="0">
                <a:latin typeface="Helvetica" charset="0"/>
                <a:sym typeface="Wingdings" charset="2"/>
              </a:rPr>
              <a:t> +</a:t>
            </a:r>
            <a:r>
              <a:rPr lang="en-US" sz="2200" b="1" dirty="0">
                <a:solidFill>
                  <a:srgbClr val="1406B1"/>
                </a:solidFill>
                <a:latin typeface="Helvetica" charset="0"/>
                <a:sym typeface="Wingdings" charset="2"/>
              </a:rPr>
              <a:t> </a:t>
            </a:r>
            <a:r>
              <a:rPr lang="en-US" sz="2200" b="1" dirty="0">
                <a:solidFill>
                  <a:srgbClr val="1406B1"/>
                </a:solidFill>
                <a:latin typeface="Symbol" charset="2"/>
                <a:sym typeface="Wingdings" charset="2"/>
              </a:rPr>
              <a:t>p</a:t>
            </a:r>
            <a:r>
              <a:rPr lang="en-US" sz="2200" b="1" baseline="30000" dirty="0">
                <a:solidFill>
                  <a:srgbClr val="1406B1"/>
                </a:solidFill>
                <a:latin typeface="Helvetica" charset="0"/>
                <a:sym typeface="Wingdings" charset="2"/>
              </a:rPr>
              <a:t>-</a:t>
            </a:r>
            <a:r>
              <a:rPr lang="en-US" sz="2200" b="1" dirty="0">
                <a:solidFill>
                  <a:schemeClr val="accent2"/>
                </a:solidFill>
                <a:latin typeface="Helvetica" charset="0"/>
                <a:sym typeface="Wingdings" charset="2"/>
              </a:rPr>
              <a:t> </a:t>
            </a:r>
            <a:r>
              <a:rPr lang="en-US" sz="2200" b="1" dirty="0">
                <a:latin typeface="Helvetica" charset="0"/>
                <a:sym typeface="Wingdings" charset="2"/>
              </a:rPr>
              <a:t>+</a:t>
            </a:r>
            <a:r>
              <a:rPr lang="en-US" sz="2200" b="1" dirty="0">
                <a:solidFill>
                  <a:schemeClr val="accent2"/>
                </a:solidFill>
                <a:latin typeface="Helvetica" charset="0"/>
                <a:sym typeface="Wingdings" charset="2"/>
              </a:rPr>
              <a:t> </a:t>
            </a:r>
            <a:r>
              <a:rPr lang="en-US" sz="2200" b="1" dirty="0">
                <a:solidFill>
                  <a:srgbClr val="FF6600"/>
                </a:solidFill>
                <a:latin typeface="Helvetica" charset="0"/>
                <a:sym typeface="Wingdings" charset="2"/>
              </a:rPr>
              <a:t>. . . . .</a:t>
            </a:r>
            <a:r>
              <a:rPr lang="en-US" sz="2200" b="1" dirty="0">
                <a:solidFill>
                  <a:srgbClr val="FF0000"/>
                </a:solidFill>
                <a:latin typeface="Helvetica" charset="0"/>
                <a:sym typeface="Wingdings" charset="2"/>
              </a:rPr>
              <a:t> </a:t>
            </a:r>
            <a:r>
              <a:rPr lang="en-US" sz="2200" b="1" dirty="0">
                <a:latin typeface="Helvetica" charset="0"/>
              </a:rPr>
              <a:t> </a:t>
            </a:r>
            <a:endParaRPr lang="de-CH" sz="2200" b="1" dirty="0">
              <a:latin typeface="Helvetica" charset="0"/>
            </a:endParaRPr>
          </a:p>
        </p:txBody>
      </p:sp>
      <p:sp>
        <p:nvSpPr>
          <p:cNvPr id="127" name="Text Box 50"/>
          <p:cNvSpPr txBox="1">
            <a:spLocks noChangeArrowheads="1"/>
          </p:cNvSpPr>
          <p:nvPr/>
        </p:nvSpPr>
        <p:spPr bwMode="auto">
          <a:xfrm>
            <a:off x="2220913" y="6073775"/>
            <a:ext cx="9874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10" tIns="41455" rIns="82910" bIns="41455">
            <a:prstTxWarp prst="textNoShape">
              <a:avLst/>
            </a:prstTxWarp>
            <a:spAutoFit/>
          </a:bodyPr>
          <a:lstStyle/>
          <a:p>
            <a:pPr defTabSz="6524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sz="2200" b="1" dirty="0">
                <a:solidFill>
                  <a:srgbClr val="FF0000"/>
                </a:solidFill>
                <a:latin typeface="Symbol" charset="2"/>
                <a:sym typeface="Wingdings" charset="2"/>
              </a:rPr>
              <a:t>p</a:t>
            </a:r>
            <a:r>
              <a:rPr lang="en-US" sz="2200" b="1" baseline="30000" dirty="0">
                <a:solidFill>
                  <a:srgbClr val="FF0000"/>
                </a:solidFill>
                <a:latin typeface="Helvetica" charset="0"/>
                <a:sym typeface="Wingdings" charset="2"/>
              </a:rPr>
              <a:t>+</a:t>
            </a:r>
            <a:r>
              <a:rPr lang="en-US" sz="2200" b="1" dirty="0">
                <a:latin typeface="Helvetica" charset="0"/>
                <a:sym typeface="Wingdings" charset="2"/>
              </a:rPr>
              <a:t> + </a:t>
            </a:r>
            <a:r>
              <a:rPr lang="en-US" sz="2200" b="1" dirty="0">
                <a:solidFill>
                  <a:srgbClr val="1406B1"/>
                </a:solidFill>
                <a:latin typeface="Symbol" charset="2"/>
                <a:sym typeface="Wingdings" charset="2"/>
              </a:rPr>
              <a:t>p</a:t>
            </a:r>
            <a:r>
              <a:rPr lang="en-US" sz="2200" b="1" baseline="30000" dirty="0">
                <a:solidFill>
                  <a:srgbClr val="1406B1"/>
                </a:solidFill>
                <a:latin typeface="Helvetica" charset="0"/>
                <a:sym typeface="Wingdings" charset="2"/>
              </a:rPr>
              <a:t>-</a:t>
            </a:r>
            <a:endParaRPr lang="de-CH" sz="2200" b="1" baseline="30000" dirty="0">
              <a:solidFill>
                <a:srgbClr val="1406B1"/>
              </a:solidFill>
              <a:latin typeface="Helvetica" charset="0"/>
              <a:sym typeface="Wingdings" charset="2"/>
            </a:endParaRPr>
          </a:p>
        </p:txBody>
      </p:sp>
      <p:sp>
        <p:nvSpPr>
          <p:cNvPr id="128" name="Line 36"/>
          <p:cNvSpPr>
            <a:spLocks noChangeShapeType="1"/>
          </p:cNvSpPr>
          <p:nvPr/>
        </p:nvSpPr>
        <p:spPr bwMode="auto">
          <a:xfrm flipH="1">
            <a:off x="2482850" y="5748338"/>
            <a:ext cx="161925" cy="325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9" name="Line 37"/>
          <p:cNvSpPr>
            <a:spLocks noChangeShapeType="1"/>
          </p:cNvSpPr>
          <p:nvPr/>
        </p:nvSpPr>
        <p:spPr bwMode="auto">
          <a:xfrm>
            <a:off x="2743200" y="5748338"/>
            <a:ext cx="163513" cy="325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26969E-6 L 0.37795 1.26969E-6 " pathEditMode="relative" rAng="0" ptsTypes="AA">
                                      <p:cBhvr>
                                        <p:cTn id="6" dur="300" fill="hold"/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8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"/>
                                        <p:tgtEl>
                                          <p:spTgt spid="282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2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"/>
                                        <p:tgtEl>
                                          <p:spTgt spid="282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2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"/>
                                        <p:tgtEl>
                                          <p:spTgt spid="282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"/>
                                        <p:tgtEl>
                                          <p:spTgt spid="282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2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"/>
                                        <p:tgtEl>
                                          <p:spTgt spid="282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2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"/>
                                        <p:tgtEl>
                                          <p:spTgt spid="282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82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38369E-6 L -0.37014 -4.38369E-6 " pathEditMode="relative" rAng="0" ptsTypes="AA">
                                      <p:cBhvr>
                                        <p:cTn id="26" dur="300" fill="hold"/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28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0" presetClass="pat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75 -0.53266 L -0.13777 -0.3131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82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" y="11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331 -0.51691 L 0.92568 -0.5454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" y="-14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28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29 -0.53296 L -0.0529 -0.7567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826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3 -0.51985 L -0.91104 -0.5024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" y="9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28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6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83 -0.53013 L 0.23637 -0.3111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2826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" y="10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17 -0.53968 L 0.03291 -0.757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826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" y="-10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0" presetClass="path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2 -0.5231 L -0.20425 -0.53675 " pathEditMode="relative" rAng="0" ptsTypes="AA">
                                      <p:cBhvr>
                                        <p:cTn id="41" dur="600" fill="hold"/>
                                        <p:tgtEl>
                                          <p:spTgt spid="2826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7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28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0" presetClass="path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21717 -0.54608 L 0.08079 -0.75499 " pathEditMode="relative" rAng="0" ptsTypes="AA">
                                      <p:cBhvr>
                                        <p:cTn id="43" dur="1200" fill="hold"/>
                                        <p:tgtEl>
                                          <p:spTgt spid="282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" y="-10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27796 -0.54377 L 0.32016 -0.31514 " pathEditMode="relative" rAng="0" ptsTypes="AA">
                                      <p:cBhvr>
                                        <p:cTn id="45" dur="1300" fill="hold"/>
                                        <p:tgtEl>
                                          <p:spTgt spid="2826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" y="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4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2626" grpId="0" animBg="1"/>
      <p:bldP spid="282627" grpId="0" animBg="1"/>
      <p:bldP spid="282628" grpId="0" animBg="1"/>
      <p:bldP spid="282629" grpId="0" animBg="1"/>
      <p:bldP spid="282630" grpId="0" animBg="1"/>
      <p:bldP spid="282631" grpId="0" animBg="1"/>
      <p:bldP spid="282632" grpId="0" animBg="1"/>
      <p:bldP spid="282634" grpId="0" animBg="1"/>
      <p:bldP spid="282635" grpId="0" animBg="1"/>
      <p:bldP spid="282643" grpId="0" animBg="1"/>
      <p:bldP spid="282647" grpId="0" animBg="1"/>
      <p:bldP spid="282648" grpId="0" animBg="1"/>
      <p:bldP spid="282649" grpId="0" animBg="1"/>
      <p:bldP spid="282650" grpId="0" animBg="1"/>
      <p:bldP spid="282651" grpId="0" animBg="1"/>
      <p:bldP spid="282659" grpId="0"/>
      <p:bldP spid="282660" grpId="0" animBg="1"/>
      <p:bldP spid="282662" grpId="0" animBg="1"/>
      <p:bldP spid="282663" grpId="0" animBg="1"/>
      <p:bldP spid="282664" grpId="0" animBg="1"/>
      <p:bldP spid="282665" grpId="0" animBg="1"/>
      <p:bldP spid="282666" grpId="0" animBg="1"/>
      <p:bldP spid="282667" grpId="0" animBg="1"/>
      <p:bldP spid="282668" grpId="0" animBg="1"/>
      <p:bldP spid="282669" grpId="0" animBg="1"/>
      <p:bldP spid="282670" grpId="0" animBg="1"/>
      <p:bldP spid="282671" grpId="0" animBg="1"/>
      <p:bldP spid="282672" grpId="0" animBg="1"/>
      <p:bldP spid="282673" grpId="0" animBg="1"/>
      <p:bldP spid="282683" grpId="0"/>
      <p:bldP spid="282684" grpId="0"/>
      <p:bldP spid="282685" grpId="0"/>
      <p:bldP spid="282686" grpId="0"/>
      <p:bldP spid="28275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81000" y="162580"/>
            <a:ext cx="2993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smtClean="0">
                <a:solidFill>
                  <a:srgbClr val="1406B1"/>
                </a:solidFill>
              </a:rPr>
              <a:t>CMS Pixel Upgrade </a:t>
            </a:r>
            <a:endParaRPr lang="en-US" sz="2800" b="1" u="sng" dirty="0">
              <a:solidFill>
                <a:srgbClr val="1406B1"/>
              </a:solidFill>
            </a:endParaRPr>
          </a:p>
        </p:txBody>
      </p:sp>
      <p:sp>
        <p:nvSpPr>
          <p:cNvPr id="42" name="Text Box 16"/>
          <p:cNvSpPr txBox="1">
            <a:spLocks noChangeArrowheads="1"/>
          </p:cNvSpPr>
          <p:nvPr/>
        </p:nvSpPr>
        <p:spPr bwMode="auto">
          <a:xfrm>
            <a:off x="152400" y="3276600"/>
            <a:ext cx="3124200" cy="345756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lIns="100794" tIns="50397" rIns="100794" bIns="50397">
            <a:prstTxWarp prst="textNoShape">
              <a:avLst/>
            </a:prstTxWarp>
            <a:spAutoFit/>
          </a:bodyPr>
          <a:lstStyle/>
          <a:p>
            <a:pPr defTabSz="495300" hangingPunct="1">
              <a:lnSpc>
                <a:spcPct val="120000"/>
              </a:lnSpc>
              <a:spcAft>
                <a:spcPts val="600"/>
              </a:spcAft>
              <a:buClrTx/>
              <a:buSzTx/>
              <a:buFontTx/>
              <a:buNone/>
            </a:pPr>
            <a:r>
              <a:rPr lang="en-US" b="1" u="sng" dirty="0" smtClean="0"/>
              <a:t>Pixel </a:t>
            </a:r>
            <a:r>
              <a:rPr lang="en-US" b="1" u="sng" dirty="0"/>
              <a:t>ROC</a:t>
            </a:r>
            <a:r>
              <a:rPr lang="en-US" b="1" u="sng" dirty="0" smtClean="0"/>
              <a:t> modified for 2x10</a:t>
            </a:r>
            <a:r>
              <a:rPr lang="en-US" b="1" u="sng" baseline="30000" dirty="0" smtClean="0"/>
              <a:t>34</a:t>
            </a:r>
            <a:r>
              <a:rPr lang="en-US" b="1" u="sng" dirty="0" smtClean="0"/>
              <a:t> </a:t>
            </a:r>
          </a:p>
          <a:p>
            <a:pPr defTabSz="495300" hangingPunct="1">
              <a:lnSpc>
                <a:spcPct val="120000"/>
              </a:lnSpc>
              <a:buClrTx/>
              <a:buSzTx/>
              <a:buFont typeface="Arial"/>
              <a:buChar char="•"/>
            </a:pPr>
            <a:r>
              <a:rPr lang="en-US" sz="1600" dirty="0" smtClean="0"/>
              <a:t> 40MHz analog </a:t>
            </a:r>
            <a:r>
              <a:rPr lang="en-US" sz="1600" dirty="0" smtClean="0">
                <a:sym typeface="Wingdings"/>
              </a:rPr>
              <a:t> 160MHz digital</a:t>
            </a:r>
            <a:endParaRPr lang="en-US" sz="1600" dirty="0" smtClean="0"/>
          </a:p>
          <a:p>
            <a:pPr defTabSz="495300" hangingPunct="1">
              <a:lnSpc>
                <a:spcPct val="120000"/>
              </a:lnSpc>
              <a:buClrTx/>
              <a:buSzTx/>
              <a:buFont typeface="Arial"/>
              <a:buChar char="•"/>
            </a:pPr>
            <a:r>
              <a:rPr lang="en-US" sz="1600" dirty="0" smtClean="0"/>
              <a:t> 0.25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 CMOS, 5Metals </a:t>
            </a:r>
            <a:r>
              <a:rPr lang="en-US" sz="1600" dirty="0" smtClean="0">
                <a:sym typeface="Wingdings"/>
              </a:rPr>
              <a:t> 6Metals</a:t>
            </a:r>
            <a:r>
              <a:rPr lang="en-US" sz="1600" dirty="0" smtClean="0"/>
              <a:t> </a:t>
            </a:r>
          </a:p>
          <a:p>
            <a:pPr defTabSz="495300" hangingPunct="1">
              <a:lnSpc>
                <a:spcPct val="120000"/>
              </a:lnSpc>
              <a:buClrTx/>
              <a:buSzTx/>
              <a:buFont typeface="Arial"/>
              <a:buChar char="•"/>
            </a:pPr>
            <a:r>
              <a:rPr lang="en-US" sz="1600" dirty="0" smtClean="0"/>
              <a:t> increase </a:t>
            </a:r>
            <a:r>
              <a:rPr lang="en-US" sz="1600" dirty="0"/>
              <a:t>depth </a:t>
            </a:r>
            <a:r>
              <a:rPr lang="en-US" sz="1600" dirty="0" smtClean="0"/>
              <a:t>of</a:t>
            </a:r>
            <a:endParaRPr lang="en-US" sz="1600" u="sng" dirty="0" smtClean="0"/>
          </a:p>
          <a:p>
            <a:pPr defTabSz="495300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en-US" sz="1600" dirty="0"/>
              <a:t>	- data buffer  32 </a:t>
            </a:r>
            <a:r>
              <a:rPr lang="en-US" sz="1600" dirty="0">
                <a:sym typeface="Wingdings" charset="2"/>
              </a:rPr>
              <a:t></a:t>
            </a:r>
            <a:r>
              <a:rPr lang="en-US" sz="1600" dirty="0" smtClean="0">
                <a:sym typeface="Wingdings" charset="2"/>
              </a:rPr>
              <a:t> 80</a:t>
            </a:r>
            <a:endParaRPr lang="en-US" sz="1400" b="1" dirty="0" smtClean="0">
              <a:solidFill>
                <a:srgbClr val="008000"/>
              </a:solidFill>
            </a:endParaRPr>
          </a:p>
          <a:p>
            <a:pPr defTabSz="495300" hangingPunct="1">
              <a:lnSpc>
                <a:spcPct val="120000"/>
              </a:lnSpc>
              <a:buClrTx/>
              <a:buSzTx/>
              <a:buFontTx/>
              <a:buNone/>
            </a:pPr>
            <a:r>
              <a:rPr lang="en-US" sz="1600" dirty="0"/>
              <a:t>	- timestamps 12 </a:t>
            </a:r>
            <a:r>
              <a:rPr lang="en-US" sz="1600" dirty="0">
                <a:sym typeface="Wingdings" charset="2"/>
              </a:rPr>
              <a:t> </a:t>
            </a:r>
            <a:r>
              <a:rPr lang="en-US" sz="1600" dirty="0" smtClean="0">
                <a:sym typeface="Wingdings" charset="2"/>
              </a:rPr>
              <a:t>24</a:t>
            </a:r>
            <a:endParaRPr lang="en-US" sz="1400" b="1" dirty="0" smtClean="0">
              <a:solidFill>
                <a:srgbClr val="008000"/>
              </a:solidFill>
              <a:sym typeface="Wingdings" charset="2"/>
            </a:endParaRPr>
          </a:p>
          <a:p>
            <a:pPr defTabSz="495300" hangingPunct="1">
              <a:lnSpc>
                <a:spcPct val="120000"/>
              </a:lnSpc>
              <a:buClrTx/>
              <a:buSzTx/>
              <a:buFont typeface="Arial"/>
              <a:buChar char="•"/>
            </a:pPr>
            <a:r>
              <a:rPr lang="en-US" sz="1600" dirty="0" smtClean="0">
                <a:sym typeface="Wingdings" charset="2"/>
              </a:rPr>
              <a:t> </a:t>
            </a:r>
            <a:r>
              <a:rPr lang="en-US" sz="1600" dirty="0">
                <a:sym typeface="Wingdings" charset="2"/>
              </a:rPr>
              <a:t>add readout </a:t>
            </a:r>
            <a:r>
              <a:rPr lang="en-US" sz="1600" dirty="0" smtClean="0">
                <a:sym typeface="Wingdings" charset="2"/>
              </a:rPr>
              <a:t>buffer (64)</a:t>
            </a:r>
          </a:p>
          <a:p>
            <a:pPr defTabSz="495300">
              <a:lnSpc>
                <a:spcPct val="120000"/>
              </a:lnSpc>
              <a:buFont typeface="Arial"/>
              <a:buChar char="•"/>
            </a:pPr>
            <a:r>
              <a:rPr lang="en-US" sz="1600" dirty="0" smtClean="0">
                <a:sym typeface="Wingdings" charset="2"/>
              </a:rPr>
              <a:t> add 8 bit ADC for pulse height</a:t>
            </a:r>
          </a:p>
          <a:p>
            <a:pPr defTabSz="495300" hangingPunct="1">
              <a:lnSpc>
                <a:spcPct val="120000"/>
              </a:lnSpc>
              <a:buClrTx/>
              <a:buSzTx/>
              <a:buFont typeface="Arial"/>
              <a:buChar char="•"/>
            </a:pPr>
            <a:r>
              <a:rPr lang="en-US" sz="1600" dirty="0" smtClean="0">
                <a:sym typeface="Wingdings" charset="2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1600 e</a:t>
            </a:r>
            <a:r>
              <a:rPr lang="en-US" sz="1600" dirty="0" smtClean="0">
                <a:sym typeface="Wingdings" charset="2"/>
              </a:rPr>
              <a:t> </a:t>
            </a:r>
            <a:r>
              <a:rPr lang="en-US" sz="1600" u="sng" dirty="0" smtClean="0">
                <a:sym typeface="Wingdings" charset="2"/>
              </a:rPr>
              <a:t>in-time</a:t>
            </a:r>
            <a:r>
              <a:rPr lang="en-US" sz="1600" dirty="0" smtClean="0">
                <a:sym typeface="Wingdings" charset="2"/>
              </a:rPr>
              <a:t> pixel thresholds </a:t>
            </a:r>
          </a:p>
          <a:p>
            <a:pPr defTabSz="495300" hangingPunct="1">
              <a:lnSpc>
                <a:spcPct val="120000"/>
              </a:lnSpc>
              <a:buClrTx/>
              <a:buSzTx/>
              <a:buFont typeface="Arial"/>
              <a:buChar char="•"/>
            </a:pPr>
            <a:r>
              <a:rPr lang="en-US" sz="1600" dirty="0" smtClean="0">
                <a:sym typeface="Wingdings" charset="2"/>
              </a:rPr>
              <a:t> PKAM </a:t>
            </a:r>
            <a:r>
              <a:rPr lang="en-US" sz="1600" dirty="0">
                <a:sym typeface="Wingdings" charset="2"/>
              </a:rPr>
              <a:t>events  DAQ </a:t>
            </a:r>
            <a:r>
              <a:rPr lang="en-US" sz="1600" dirty="0" smtClean="0">
                <a:sym typeface="Wingdings" charset="2"/>
              </a:rPr>
              <a:t>resync</a:t>
            </a:r>
          </a:p>
          <a:p>
            <a:pPr defTabSz="495300" hangingPunct="1">
              <a:lnSpc>
                <a:spcPct val="120000"/>
              </a:lnSpc>
              <a:buClrTx/>
              <a:buSzTx/>
              <a:buFont typeface="Arial"/>
              <a:buChar char="•"/>
            </a:pPr>
            <a:r>
              <a:rPr lang="en-US" sz="1600" dirty="0" smtClean="0">
                <a:sym typeface="Wingdings" charset="2"/>
              </a:rPr>
              <a:t> mass production Q3 2013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429000" y="3276600"/>
            <a:ext cx="2514600" cy="3429000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8" descr="Screen shot 2012-09-19 at 9.10.48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1" y="457200"/>
            <a:ext cx="5029199" cy="261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762000"/>
            <a:ext cx="3810000" cy="2300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Minimal changes  to system </a:t>
            </a:r>
          </a:p>
          <a:p>
            <a:pPr>
              <a:buFont typeface="Arial"/>
              <a:buChar char="•"/>
            </a:pPr>
            <a:r>
              <a:rPr lang="en-US" dirty="0" smtClean="0"/>
              <a:t> Vertexing in large PU events</a:t>
            </a:r>
          </a:p>
          <a:p>
            <a:r>
              <a:rPr lang="en-US" dirty="0" smtClean="0">
                <a:sym typeface="Wingdings"/>
              </a:rPr>
              <a:t>   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 3 layers to 4 layers !!  </a:t>
            </a:r>
          </a:p>
          <a:p>
            <a:pPr>
              <a:spcBef>
                <a:spcPts val="600"/>
              </a:spcBef>
              <a:spcAft>
                <a:spcPts val="300"/>
              </a:spcAft>
              <a:buFont typeface="Arial"/>
              <a:buChar char="•"/>
            </a:pPr>
            <a:r>
              <a:rPr lang="en-US" dirty="0" smtClean="0">
                <a:sym typeface="Wingdings"/>
              </a:rPr>
              <a:t> Shift material to high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dirty="0" smtClean="0">
                <a:sym typeface="Wingdings"/>
              </a:rPr>
              <a:t> ,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 cooling  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 reduced impact par. &amp;  </a:t>
            </a:r>
            <a:r>
              <a:rPr lang="en-US" dirty="0" smtClean="0">
                <a:solidFill>
                  <a:srgbClr val="3366FF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 conversion</a:t>
            </a: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sym typeface="Wingdings"/>
              </a:rPr>
              <a:t> Modify ROC for 2x10</a:t>
            </a:r>
            <a:r>
              <a:rPr lang="en-US" baseline="30000" dirty="0" smtClean="0">
                <a:sym typeface="Wingdings"/>
              </a:rPr>
              <a:t>34</a:t>
            </a:r>
            <a:r>
              <a:rPr lang="en-US" dirty="0" smtClean="0">
                <a:sym typeface="Wingdings"/>
              </a:rPr>
              <a:t> operation</a:t>
            </a:r>
          </a:p>
          <a:p>
            <a:r>
              <a:rPr lang="en-US" dirty="0" smtClean="0">
                <a:solidFill>
                  <a:srgbClr val="3366FF"/>
                </a:solidFill>
                <a:sym typeface="Wingdings"/>
              </a:rPr>
              <a:t>   reduce data loss at r</a:t>
            </a:r>
            <a:r>
              <a:rPr lang="en-US" baseline="-25000" dirty="0" smtClean="0">
                <a:solidFill>
                  <a:srgbClr val="3366FF"/>
                </a:solidFill>
                <a:sym typeface="Wingdings"/>
              </a:rPr>
              <a:t>L1</a:t>
            </a:r>
            <a:r>
              <a:rPr lang="en-US" dirty="0" smtClean="0">
                <a:solidFill>
                  <a:srgbClr val="3366FF"/>
                </a:solidFill>
                <a:sym typeface="Wingdings"/>
              </a:rPr>
              <a:t>=29.5mm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505200" y="3352800"/>
            <a:ext cx="2022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Pilot-system in LS1</a:t>
            </a:r>
          </a:p>
        </p:txBody>
      </p:sp>
      <p:pic>
        <p:nvPicPr>
          <p:cNvPr id="29" name="Picture 13" descr="Screen shot 2013-04-09 at 9.07.39 AM.png"/>
          <p:cNvPicPr>
            <a:picLocks noChangeAspect="1"/>
          </p:cNvPicPr>
          <p:nvPr/>
        </p:nvPicPr>
        <p:blipFill>
          <a:blip r:embed="rId3"/>
          <a:srcRect l="1308" t="11005" r="1308" b="6602"/>
          <a:stretch>
            <a:fillRect/>
          </a:stretch>
        </p:blipFill>
        <p:spPr bwMode="auto">
          <a:xfrm>
            <a:off x="3440113" y="5334000"/>
            <a:ext cx="2427287" cy="1219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505200" y="3810000"/>
            <a:ext cx="251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Install few Pilot-Modules in existing FPIX for DAQ running in 2015/16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Operate DC-DC converters with present strip tracker.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7200" y="1673423"/>
            <a:ext cx="1313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new beam pipe</a:t>
            </a:r>
          </a:p>
        </p:txBody>
      </p:sp>
      <p:pic>
        <p:nvPicPr>
          <p:cNvPr id="16" name="Content Placeholder 6"/>
          <p:cNvPicPr>
            <a:picLocks noChangeAspect="1"/>
          </p:cNvPicPr>
          <p:nvPr/>
        </p:nvPicPr>
        <p:blipFill>
          <a:blip r:embed="rId4"/>
          <a:srcRect l="3491" t="-130" r="2327" b="359"/>
          <a:stretch>
            <a:fillRect/>
          </a:stretch>
        </p:blipFill>
        <p:spPr bwMode="auto">
          <a:xfrm>
            <a:off x="6096000" y="4343400"/>
            <a:ext cx="2952825" cy="232092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096000" y="3364468"/>
            <a:ext cx="2941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Supply Tube &amp; UL Mechanics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24600" y="3810000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DC-DC converters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Opto-Link at 400Mb/s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cooling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019800" y="3276600"/>
            <a:ext cx="3048000" cy="3429000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0200" y="0"/>
            <a:ext cx="3646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significant involvement by CH-consortium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153400" y="6248400"/>
            <a:ext cx="7933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Uni. ZH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Latsis Symp.  3.June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LHC Detectors  ,   R. Horisberger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386950" y="0"/>
            <a:ext cx="58614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</a:rPr>
              <a:t>Performance in Vertexing &amp; b-Tagging </a:t>
            </a:r>
            <a:endParaRPr kumimoji="0" lang="de-CH" sz="28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</a:endParaRPr>
          </a:p>
        </p:txBody>
      </p:sp>
      <p:pic>
        <p:nvPicPr>
          <p:cNvPr id="20" name="Picture 9" descr="Screen shot 2012-09-19 at 11.31.28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822" y="609600"/>
            <a:ext cx="6279978" cy="496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12"/>
          <p:cNvSpPr txBox="1">
            <a:spLocks noChangeArrowheads="1"/>
          </p:cNvSpPr>
          <p:nvPr/>
        </p:nvSpPr>
        <p:spPr bwMode="auto">
          <a:xfrm>
            <a:off x="4800600" y="685800"/>
            <a:ext cx="14447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(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charset="2"/>
              </a:rPr>
              <a:t>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50 PU)</a:t>
            </a:r>
          </a:p>
        </p:txBody>
      </p:sp>
      <p:sp>
        <p:nvSpPr>
          <p:cNvPr id="22" name="TextBox 13"/>
          <p:cNvSpPr txBox="1">
            <a:spLocks noChangeArrowheads="1"/>
          </p:cNvSpPr>
          <p:nvPr/>
        </p:nvSpPr>
        <p:spPr bwMode="auto">
          <a:xfrm>
            <a:off x="304800" y="5562600"/>
            <a:ext cx="834707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27719"/>
                </a:solidFill>
                <a:effectLst/>
                <a:uLnTx/>
                <a:uFillTx/>
              </a:rPr>
              <a:t>Upgrade detector much more robust to pile up than current one.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227719"/>
                </a:solidFill>
                <a:effectLst/>
                <a:uLnTx/>
                <a:uFillTx/>
              </a:rPr>
              <a:t>Upgrade @ 50 PU   ~  Current @ 0 PU  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charset="2"/>
              </a:rPr>
              <a:t> maintain physics capability or better at large PU</a:t>
            </a:r>
            <a:endParaRPr kumimoji="0" lang="en-US" sz="1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6781800" y="2209800"/>
            <a:ext cx="1981200" cy="923330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b-jet efficiency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~ 1.3x better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@ 10</a:t>
            </a:r>
            <a:r>
              <a:rPr kumimoji="0" lang="en-US" sz="1800" b="1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</a:rPr>
              <a:t>-2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udg-rej.</a:t>
            </a:r>
          </a:p>
        </p:txBody>
      </p:sp>
      <p:cxnSp>
        <p:nvCxnSpPr>
          <p:cNvPr id="24" name="Straight Arrow Connector 16"/>
          <p:cNvCxnSpPr>
            <a:cxnSpLocks noChangeShapeType="1"/>
            <a:stCxn id="23" idx="1"/>
          </p:cNvCxnSpPr>
          <p:nvPr/>
        </p:nvCxnSpPr>
        <p:spPr bwMode="auto">
          <a:xfrm rot="10800000" flipV="1">
            <a:off x="4572000" y="2671465"/>
            <a:ext cx="2209800" cy="300336"/>
          </a:xfrm>
          <a:prstGeom prst="straightConnector1">
            <a:avLst/>
          </a:prstGeom>
          <a:noFill/>
          <a:ln w="9525">
            <a:solidFill>
              <a:srgbClr val="008000"/>
            </a:solidFill>
            <a:round/>
            <a:headEnd/>
            <a:tailEnd type="arrow" w="med" len="med"/>
          </a:ln>
        </p:spPr>
      </p:cxnSp>
      <p:sp>
        <p:nvSpPr>
          <p:cNvPr id="25" name="TextBox 20"/>
          <p:cNvSpPr txBox="1">
            <a:spLocks noChangeArrowheads="1"/>
          </p:cNvSpPr>
          <p:nvPr/>
        </p:nvSpPr>
        <p:spPr bwMode="auto">
          <a:xfrm>
            <a:off x="2941637" y="3535362"/>
            <a:ext cx="903288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current</a:t>
            </a: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4378325" y="4144962"/>
            <a:ext cx="1031875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</a:rPr>
              <a:t>upgrade</a:t>
            </a:r>
          </a:p>
        </p:txBody>
      </p:sp>
      <p:sp>
        <p:nvSpPr>
          <p:cNvPr id="27" name="TextBox 23"/>
          <p:cNvSpPr txBox="1">
            <a:spLocks noChangeArrowheads="1"/>
          </p:cNvSpPr>
          <p:nvPr/>
        </p:nvSpPr>
        <p:spPr bwMode="auto">
          <a:xfrm>
            <a:off x="6705600" y="3962400"/>
            <a:ext cx="2133600" cy="9233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Primary vertex res-olution improved by factor  ~1.5 - 2</a:t>
            </a:r>
          </a:p>
        </p:txBody>
      </p:sp>
      <p:sp>
        <p:nvSpPr>
          <p:cNvPr id="28" name="TextBox 24"/>
          <p:cNvSpPr txBox="1">
            <a:spLocks noChangeArrowheads="1"/>
          </p:cNvSpPr>
          <p:nvPr/>
        </p:nvSpPr>
        <p:spPr bwMode="auto">
          <a:xfrm>
            <a:off x="6705600" y="3200400"/>
            <a:ext cx="206548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2 b-jets 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charset="2"/>
              </a:rPr>
              <a:t> (1.3)</a:t>
            </a:r>
            <a:r>
              <a:rPr kumimoji="0" lang="en-US" sz="1600" b="0" i="0" u="none" strike="noStrike" kern="0" cap="none" spc="0" normalizeH="0" baseline="3000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charset="2"/>
              </a:rPr>
              <a:t>2</a:t>
            </a: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sym typeface="Wingdings" charset="2"/>
              </a:rPr>
              <a:t> ~1.69</a:t>
            </a:r>
            <a:endParaRPr kumimoji="0" lang="en-US" sz="1600" b="0" i="0" u="none" strike="noStrike" kern="0" cap="none" spc="0" normalizeH="0" baseline="3000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705600" y="381000"/>
            <a:ext cx="2362200" cy="1477328"/>
          </a:xfrm>
          <a:prstGeom prst="rect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8000"/>
                </a:solidFill>
                <a:sym typeface="Wingdings"/>
              </a:rPr>
              <a:t>H  ZZ</a:t>
            </a:r>
            <a:r>
              <a:rPr lang="en-US" baseline="30000" dirty="0">
                <a:solidFill>
                  <a:srgbClr val="008000"/>
                </a:solidFill>
                <a:sym typeface="Wingdings"/>
              </a:rPr>
              <a:t>*</a:t>
            </a:r>
            <a:r>
              <a:rPr lang="en-US" dirty="0">
                <a:solidFill>
                  <a:srgbClr val="008000"/>
                </a:solidFill>
                <a:sym typeface="Wingdings"/>
              </a:rPr>
              <a:t> 4 l</a:t>
            </a:r>
          </a:p>
          <a:p>
            <a:pPr>
              <a:defRPr/>
            </a:pPr>
            <a:r>
              <a:rPr lang="en-US" dirty="0">
                <a:solidFill>
                  <a:srgbClr val="008000"/>
                </a:solidFill>
                <a:sym typeface="Wingdings"/>
              </a:rPr>
              <a:t>s</a:t>
            </a:r>
            <a:r>
              <a:rPr lang="en-US" dirty="0">
                <a:solidFill>
                  <a:srgbClr val="008000"/>
                </a:solidFill>
              </a:rPr>
              <a:t>ignal  efficiency gain:   H</a:t>
            </a:r>
            <a:r>
              <a:rPr lang="en-US" dirty="0">
                <a:solidFill>
                  <a:srgbClr val="008000"/>
                </a:solidFill>
                <a:sym typeface="Wingdings" charset="2"/>
              </a:rPr>
              <a:t> </a:t>
            </a:r>
            <a:r>
              <a:rPr lang="en-US" dirty="0">
                <a:solidFill>
                  <a:srgbClr val="008000"/>
                </a:solidFill>
              </a:rPr>
              <a:t>4</a:t>
            </a:r>
            <a:r>
              <a:rPr lang="en-US" dirty="0">
                <a:solidFill>
                  <a:srgbClr val="008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8000"/>
                </a:solidFill>
              </a:rPr>
              <a:t>         </a:t>
            </a:r>
            <a:r>
              <a:rPr lang="en-US" b="1" dirty="0">
                <a:solidFill>
                  <a:srgbClr val="008000"/>
                </a:solidFill>
              </a:rPr>
              <a:t>+41%</a:t>
            </a:r>
            <a:r>
              <a:rPr lang="en-US" dirty="0">
                <a:solidFill>
                  <a:srgbClr val="008000"/>
                </a:solidFill>
              </a:rPr>
              <a:t>     </a:t>
            </a:r>
          </a:p>
          <a:p>
            <a:pPr>
              <a:defRPr/>
            </a:pPr>
            <a:r>
              <a:rPr lang="en-US" dirty="0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  <a:sym typeface="Wingdings" charset="2"/>
              </a:rPr>
              <a:t> </a:t>
            </a:r>
            <a:r>
              <a:rPr lang="en-US" dirty="0">
                <a:solidFill>
                  <a:srgbClr val="008000"/>
                </a:solidFill>
              </a:rPr>
              <a:t>2</a:t>
            </a:r>
            <a:r>
              <a:rPr lang="en-US" dirty="0">
                <a:solidFill>
                  <a:srgbClr val="008000"/>
                </a:solidFill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008000"/>
                </a:solidFill>
              </a:rPr>
              <a:t>2e </a:t>
            </a:r>
            <a:r>
              <a:rPr lang="en-US" dirty="0">
                <a:solidFill>
                  <a:srgbClr val="008000"/>
                </a:solidFill>
                <a:sym typeface="Wingdings" charset="2"/>
              </a:rPr>
              <a:t>   </a:t>
            </a:r>
            <a:r>
              <a:rPr lang="en-US" b="1" dirty="0">
                <a:solidFill>
                  <a:srgbClr val="008000"/>
                </a:solidFill>
                <a:sym typeface="Wingdings" charset="2"/>
              </a:rPr>
              <a:t>+48%</a:t>
            </a:r>
            <a:endParaRPr lang="en-US" b="1" dirty="0">
              <a:solidFill>
                <a:srgbClr val="008000"/>
              </a:solidFill>
            </a:endParaRPr>
          </a:p>
          <a:p>
            <a:pPr>
              <a:spcAft>
                <a:spcPts val="2400"/>
              </a:spcAft>
              <a:defRPr/>
            </a:pPr>
            <a:r>
              <a:rPr lang="en-US" dirty="0">
                <a:solidFill>
                  <a:srgbClr val="008000"/>
                </a:solidFill>
              </a:rPr>
              <a:t>H</a:t>
            </a:r>
            <a:r>
              <a:rPr lang="en-US" dirty="0">
                <a:solidFill>
                  <a:srgbClr val="008000"/>
                </a:solidFill>
                <a:sym typeface="Wingdings" charset="2"/>
              </a:rPr>
              <a:t> </a:t>
            </a:r>
            <a:r>
              <a:rPr lang="en-US" dirty="0">
                <a:solidFill>
                  <a:srgbClr val="008000"/>
                </a:solidFill>
              </a:rPr>
              <a:t>4e	    </a:t>
            </a:r>
            <a:r>
              <a:rPr lang="en-US" b="1" dirty="0">
                <a:solidFill>
                  <a:srgbClr val="008000"/>
                </a:solidFill>
              </a:rPr>
              <a:t>+51%</a:t>
            </a:r>
            <a:endParaRPr lang="en-US" b="1" baseline="30000" dirty="0">
              <a:solidFill>
                <a:srgbClr val="008000"/>
              </a:solidFill>
              <a:sym typeface="Wingding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52400" y="3048000"/>
            <a:ext cx="4343400" cy="3733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81000" y="162580"/>
            <a:ext cx="33795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u="sng" dirty="0" smtClean="0">
                <a:solidFill>
                  <a:srgbClr val="1406B1"/>
                </a:solidFill>
              </a:rPr>
              <a:t>LHCb</a:t>
            </a:r>
            <a:r>
              <a:rPr lang="en-US" sz="2800" b="1" u="sng" dirty="0" smtClean="0">
                <a:solidFill>
                  <a:srgbClr val="1406B1"/>
                </a:solidFill>
              </a:rPr>
              <a:t> &amp; Velo Upgrade </a:t>
            </a:r>
            <a:endParaRPr lang="en-US" sz="2800" b="1" u="sng" dirty="0">
              <a:solidFill>
                <a:srgbClr val="1406B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4114800" y="152400"/>
            <a:ext cx="4828327" cy="2700010"/>
            <a:chOff x="0" y="3505200"/>
            <a:chExt cx="4828327" cy="2700010"/>
          </a:xfrm>
        </p:grpSpPr>
        <p:pic>
          <p:nvPicPr>
            <p:cNvPr id="6" name="Picture 5" descr="Picture 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  </a:ext>
              </a:extLst>
            </a:blip>
            <a:srcRect l="2118" t="4536" b="3403"/>
            <a:stretch>
              <a:fillRect/>
            </a:stretch>
          </p:blipFill>
          <p:spPr bwMode="auto">
            <a:xfrm>
              <a:off x="228600" y="3657600"/>
              <a:ext cx="4338320" cy="25403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 rot="16200000" flipH="1">
              <a:off x="1633916" y="4766883"/>
              <a:ext cx="1151767" cy="1"/>
            </a:xfrm>
            <a:prstGeom prst="line">
              <a:avLst/>
            </a:prstGeom>
            <a:ln w="508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16"/>
            <p:cNvSpPr txBox="1">
              <a:spLocks noChangeArrowheads="1"/>
            </p:cNvSpPr>
            <p:nvPr/>
          </p:nvSpPr>
          <p:spPr bwMode="auto">
            <a:xfrm>
              <a:off x="1066800" y="5943600"/>
              <a:ext cx="718401" cy="197251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CC99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200" dirty="0">
                  <a:solidFill>
                    <a:srgbClr val="CC9900"/>
                  </a:solidFill>
                </a:rPr>
                <a:t>TORCH</a:t>
              </a:r>
            </a:p>
          </p:txBody>
        </p:sp>
        <p:cxnSp>
          <p:nvCxnSpPr>
            <p:cNvPr id="9" name="Straight Arrow Connector 8"/>
            <p:cNvCxnSpPr>
              <a:stCxn id="8" idx="0"/>
            </p:cNvCxnSpPr>
            <p:nvPr/>
          </p:nvCxnSpPr>
          <p:spPr>
            <a:xfrm rot="5400000" flipH="1" flipV="1">
              <a:off x="1475001" y="5285000"/>
              <a:ext cx="609600" cy="707601"/>
            </a:xfrm>
            <a:prstGeom prst="straightConnector1">
              <a:avLst/>
            </a:prstGeom>
            <a:ln w="28575">
              <a:solidFill>
                <a:srgbClr val="CC9900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0"/>
            <p:cNvSpPr txBox="1">
              <a:spLocks noChangeArrowheads="1"/>
            </p:cNvSpPr>
            <p:nvPr/>
          </p:nvSpPr>
          <p:spPr bwMode="auto">
            <a:xfrm>
              <a:off x="2057400" y="5943600"/>
              <a:ext cx="2286000" cy="26161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7030A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dirty="0" smtClean="0">
                  <a:solidFill>
                    <a:srgbClr val="7030A0"/>
                  </a:solidFill>
                </a:rPr>
                <a:t>RICH: change </a:t>
              </a:r>
              <a:r>
                <a:rPr lang="en-US" sz="1100" dirty="0">
                  <a:solidFill>
                    <a:srgbClr val="7030A0"/>
                  </a:solidFill>
                </a:rPr>
                <a:t>HPD’s to MAPMT’s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2148888" y="5699712"/>
              <a:ext cx="426625" cy="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>
              <a:off x="3657600" y="3505200"/>
              <a:ext cx="1170727" cy="430887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000E8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100" dirty="0" smtClean="0">
                  <a:solidFill>
                    <a:srgbClr val="0000E8"/>
                  </a:solidFill>
                </a:rPr>
                <a:t>New Vertex</a:t>
              </a:r>
            </a:p>
            <a:p>
              <a:pPr algn="ctr" eaLnBrk="1" hangingPunct="1"/>
              <a:r>
                <a:rPr lang="en-US" sz="1100" dirty="0" smtClean="0">
                  <a:solidFill>
                    <a:srgbClr val="0000E8"/>
                  </a:solidFill>
                </a:rPr>
                <a:t>Detector</a:t>
              </a:r>
              <a:endParaRPr lang="en-US" sz="1100" dirty="0">
                <a:solidFill>
                  <a:srgbClr val="0000E8"/>
                </a:solidFill>
              </a:endParaRPr>
            </a:p>
          </p:txBody>
        </p:sp>
        <p:sp>
          <p:nvSpPr>
            <p:cNvPr id="14" name="TextBox 10"/>
            <p:cNvSpPr txBox="1">
              <a:spLocks noChangeArrowheads="1"/>
            </p:cNvSpPr>
            <p:nvPr/>
          </p:nvSpPr>
          <p:spPr bwMode="auto">
            <a:xfrm>
              <a:off x="2209800" y="3505200"/>
              <a:ext cx="1447800" cy="26161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0000E8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100" dirty="0" smtClean="0">
                  <a:solidFill>
                    <a:srgbClr val="0000E8"/>
                  </a:solidFill>
                </a:rPr>
                <a:t>New Silicon Tracker</a:t>
              </a:r>
              <a:endParaRPr lang="en-US" sz="1100" dirty="0">
                <a:solidFill>
                  <a:srgbClr val="0000E8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rot="5400000">
              <a:off x="2553261" y="3999939"/>
              <a:ext cx="533402" cy="1124"/>
            </a:xfrm>
            <a:prstGeom prst="straightConnector1">
              <a:avLst/>
            </a:prstGeom>
            <a:ln w="28575">
              <a:solidFill>
                <a:srgbClr val="0034E7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6200000" flipH="1">
              <a:off x="3810000" y="4343400"/>
              <a:ext cx="762002" cy="2"/>
            </a:xfrm>
            <a:prstGeom prst="straightConnector1">
              <a:avLst/>
            </a:prstGeom>
            <a:ln w="28575">
              <a:solidFill>
                <a:srgbClr val="0034E7"/>
              </a:solidFill>
              <a:tailEnd type="triangle" w="sm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0"/>
            <p:cNvSpPr txBox="1">
              <a:spLocks noChangeArrowheads="1"/>
            </p:cNvSpPr>
            <p:nvPr/>
          </p:nvSpPr>
          <p:spPr bwMode="auto">
            <a:xfrm>
              <a:off x="0" y="3505200"/>
              <a:ext cx="2164369" cy="292388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rgbClr val="7030A0"/>
              </a:solidFill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300" dirty="0" smtClean="0">
                  <a:solidFill>
                    <a:srgbClr val="7030A0"/>
                  </a:solidFill>
                </a:rPr>
                <a:t>Calorimeters: replace R/O 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381000" y="803464"/>
            <a:ext cx="3672800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 5fb</a:t>
            </a:r>
            <a:r>
              <a:rPr lang="en-US" baseline="30000" dirty="0" smtClean="0"/>
              <a:t>-1</a:t>
            </a:r>
            <a:r>
              <a:rPr lang="en-US" dirty="0" smtClean="0"/>
              <a:t>   </a:t>
            </a:r>
            <a:r>
              <a:rPr lang="en-US" dirty="0" smtClean="0">
                <a:sym typeface="Wingdings"/>
              </a:rPr>
              <a:t>   50fb</a:t>
            </a:r>
            <a:r>
              <a:rPr lang="en-US" baseline="30000" dirty="0" smtClean="0">
                <a:sym typeface="Wingdings"/>
              </a:rPr>
              <a:t>-1</a:t>
            </a:r>
            <a:endParaRPr lang="en-US" dirty="0" smtClean="0">
              <a:sym typeface="Wingdings"/>
            </a:endParaRP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baseline="30000" dirty="0" smtClean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open access allows simpler change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ym typeface="Wingdings"/>
              </a:rPr>
              <a:t>  trigger limitations 1MHz  40MHz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ym typeface="Wingdings"/>
              </a:rPr>
              <a:t>  software trigger with 20KHz output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ym typeface="Wingdings"/>
              </a:rPr>
              <a:t>  should deal with int. rate 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smtClean="0">
                <a:sym typeface="Wingdings"/>
              </a:rPr>
              <a:t> ~2.1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9600" y="3059668"/>
            <a:ext cx="2421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VELO Upgrade Options:</a:t>
            </a:r>
            <a:endParaRPr lang="en-US" b="1" u="sng" dirty="0"/>
          </a:p>
        </p:txBody>
      </p:sp>
      <p:pic>
        <p:nvPicPr>
          <p:cNvPr id="28" name="Picture 4" descr="velo_modul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3854" b="3370"/>
          <a:stretch>
            <a:fillRect/>
          </a:stretch>
        </p:blipFill>
        <p:spPr bwMode="auto">
          <a:xfrm>
            <a:off x="246486" y="4257675"/>
            <a:ext cx="4247727" cy="243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457200" y="3429000"/>
            <a:ext cx="3403496" cy="9079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600"/>
              </a:spcAft>
              <a:buAutoNum type="alphaLcParenR"/>
            </a:pPr>
            <a:r>
              <a:rPr lang="en-US" sz="1600" dirty="0" smtClean="0"/>
              <a:t>Strip detector: strip pitch 30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</a:p>
          <a:p>
            <a:pPr marL="342900" indent="-342900">
              <a:buAutoNum type="alphaLcParenR"/>
            </a:pPr>
            <a:r>
              <a:rPr lang="en-US" sz="1600" dirty="0" smtClean="0"/>
              <a:t> VELOPIX , Timepix based 55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x55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</a:p>
          <a:p>
            <a:pPr marL="342900" indent="-342900"/>
            <a:r>
              <a:rPr lang="en-US" sz="1600" dirty="0" smtClean="0">
                <a:latin typeface="Symbol" charset="2"/>
                <a:cs typeface="Symbol" charset="2"/>
              </a:rPr>
              <a:t>	 </a:t>
            </a:r>
            <a:r>
              <a:rPr lang="en-US" sz="1600" dirty="0" smtClean="0">
                <a:cs typeface="Symbol" charset="2"/>
              </a:rPr>
              <a:t>pixel ROC, large data rates output</a:t>
            </a:r>
            <a:endParaRPr lang="en-US" sz="1600" dirty="0">
              <a:latin typeface="Symbol" charset="2"/>
              <a:cs typeface="Symbol" charset="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76800" y="3364468"/>
            <a:ext cx="3840915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u="sng" dirty="0" smtClean="0"/>
              <a:t>PID Upgrade</a:t>
            </a:r>
            <a:r>
              <a:rPr lang="en-US" dirty="0" smtClean="0"/>
              <a:t>  (keep RICH-1 &amp; RICH-2)</a:t>
            </a:r>
          </a:p>
          <a:p>
            <a:r>
              <a:rPr lang="en-US" sz="1600" dirty="0" smtClean="0"/>
              <a:t>HPD’s with 1MHz ROC </a:t>
            </a:r>
            <a:r>
              <a:rPr lang="en-US" sz="1600" dirty="0" smtClean="0">
                <a:sym typeface="Wingdings"/>
              </a:rPr>
              <a:t>  MAPMT’s  40MHz</a:t>
            </a:r>
            <a:endParaRPr lang="en-US" sz="1600" dirty="0" smtClean="0"/>
          </a:p>
        </p:txBody>
      </p:sp>
      <p:pic>
        <p:nvPicPr>
          <p:cNvPr id="31" name="Picture 2" descr="Screen shot 2011-05-26 at 3.24.13 PM.png"/>
          <p:cNvPicPr preferRelativeResize="0"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t="6171" b="1945"/>
          <a:stretch>
            <a:fillRect/>
          </a:stretch>
        </p:blipFill>
        <p:spPr bwMode="auto">
          <a:xfrm>
            <a:off x="5257800" y="4618038"/>
            <a:ext cx="262255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3"/>
          <p:cNvSpPr txBox="1">
            <a:spLocks noChangeArrowheads="1"/>
          </p:cNvSpPr>
          <p:nvPr/>
        </p:nvSpPr>
        <p:spPr bwMode="auto">
          <a:xfrm>
            <a:off x="6553746" y="5312296"/>
            <a:ext cx="13414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>
                <a:solidFill>
                  <a:srgbClr val="0000FF"/>
                </a:solidFill>
              </a:rPr>
              <a:t>Under development</a:t>
            </a:r>
          </a:p>
          <a:p>
            <a:pPr eaLnBrk="1" hangingPunct="1"/>
            <a:r>
              <a:rPr lang="en-US" sz="1100" dirty="0">
                <a:solidFill>
                  <a:srgbClr val="0000FF"/>
                </a:solidFill>
              </a:rPr>
              <a:t> @ Hamamatsu 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800600" y="3276600"/>
            <a:ext cx="3962400" cy="312420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tlas_mu_chamber_rat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305" y="76200"/>
            <a:ext cx="3999695" cy="28194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000" y="162580"/>
            <a:ext cx="41514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u="sng" dirty="0" smtClean="0">
                <a:solidFill>
                  <a:srgbClr val="1406B1"/>
                </a:solidFill>
              </a:rPr>
              <a:t>ATLAS </a:t>
            </a:r>
            <a:r>
              <a:rPr lang="en-US" sz="2800" b="1" u="sng" dirty="0" smtClean="0">
                <a:solidFill>
                  <a:srgbClr val="1406B1"/>
                </a:solidFill>
                <a:latin typeface="Symbol" charset="2"/>
                <a:cs typeface="Symbol" charset="2"/>
              </a:rPr>
              <a:t>m</a:t>
            </a:r>
            <a:r>
              <a:rPr lang="en-US" sz="2800" b="1" u="sng" dirty="0" smtClean="0">
                <a:solidFill>
                  <a:srgbClr val="1406B1"/>
                </a:solidFill>
              </a:rPr>
              <a:t>-Chamber Upgrade </a:t>
            </a:r>
            <a:endParaRPr lang="en-US" sz="2800" b="1" u="sng" dirty="0">
              <a:solidFill>
                <a:srgbClr val="1406B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762000"/>
            <a:ext cx="444224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Reduce forward muon fake rate</a:t>
            </a:r>
          </a:p>
          <a:p>
            <a:pPr>
              <a:spcAft>
                <a:spcPts val="1200"/>
              </a:spcAft>
              <a:buFont typeface="Arial"/>
              <a:buChar char="•"/>
            </a:pPr>
            <a:r>
              <a:rPr lang="en-US" dirty="0" smtClean="0"/>
              <a:t> several technologies considered, show here:</a:t>
            </a:r>
          </a:p>
          <a:p>
            <a:pPr>
              <a:spcAft>
                <a:spcPts val="600"/>
              </a:spcAft>
            </a:pPr>
            <a:r>
              <a:rPr lang="en-US" sz="2400" b="1" u="sng" dirty="0" smtClean="0">
                <a:solidFill>
                  <a:srgbClr val="1406B1"/>
                </a:solidFill>
              </a:rPr>
              <a:t>Resistive MicroMegas</a:t>
            </a:r>
          </a:p>
          <a:p>
            <a:pPr>
              <a:buFont typeface="Arial"/>
              <a:buChar char="•"/>
            </a:pPr>
            <a:r>
              <a:rPr lang="en-US" dirty="0" smtClean="0"/>
              <a:t> designed for tolerating sparks</a:t>
            </a:r>
          </a:p>
          <a:p>
            <a:pPr>
              <a:buFont typeface="Arial"/>
              <a:buChar char="•"/>
            </a:pPr>
            <a:r>
              <a:rPr lang="en-US" dirty="0" smtClean="0"/>
              <a:t> resistive strip parallel to readout strip</a:t>
            </a:r>
          </a:p>
        </p:txBody>
      </p:sp>
      <p:pic>
        <p:nvPicPr>
          <p:cNvPr id="8" name="Picture 7" descr="Atlas_resistive_M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634949"/>
            <a:ext cx="4800600" cy="30800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5678269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Prototype </a:t>
            </a:r>
            <a:r>
              <a:rPr lang="en-US" sz="1400" dirty="0" smtClean="0"/>
              <a:t>(9cmx8cm) </a:t>
            </a:r>
            <a:r>
              <a:rPr lang="en-US" dirty="0" smtClean="0"/>
              <a:t>tested with neutrons ~10</a:t>
            </a:r>
            <a:r>
              <a:rPr lang="en-US" baseline="30000" dirty="0" smtClean="0"/>
              <a:t>6</a:t>
            </a:r>
            <a:r>
              <a:rPr lang="en-US" dirty="0" smtClean="0"/>
              <a:t>/cm</a:t>
            </a:r>
            <a:r>
              <a:rPr lang="en-US" baseline="30000" dirty="0" smtClean="0"/>
              <a:t>2 </a:t>
            </a:r>
            <a:r>
              <a:rPr lang="en-US" dirty="0" smtClean="0"/>
              <a:t>.  Shows no sparking compared to normal MM!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5257800" y="3048000"/>
            <a:ext cx="3037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Technology is cheap </a:t>
            </a:r>
            <a:r>
              <a:rPr lang="en-US" dirty="0" smtClean="0">
                <a:sym typeface="Wingdings"/>
              </a:rPr>
              <a:t> 200m</a:t>
            </a:r>
            <a:r>
              <a:rPr lang="en-US" baseline="30000" dirty="0" smtClean="0">
                <a:sym typeface="Wingdings"/>
              </a:rPr>
              <a:t>2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1" name="Picture 10" descr="Atlas_photo_res_M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505200"/>
            <a:ext cx="3654038" cy="27298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58506" y="3516868"/>
            <a:ext cx="2612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1.2m x 0.6m resistive MM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304800"/>
            <a:ext cx="55626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rgbClr val="1406B1"/>
                </a:solidFill>
              </a:rPr>
              <a:t>Challenges to Tackle</a:t>
            </a:r>
            <a:endParaRPr lang="en-US" sz="3200" b="1" u="sng" dirty="0">
              <a:solidFill>
                <a:srgbClr val="1406B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62000" y="1219200"/>
            <a:ext cx="6934200" cy="400110"/>
            <a:chOff x="762000" y="1143000"/>
            <a:chExt cx="6934200" cy="400110"/>
          </a:xfrm>
        </p:grpSpPr>
        <p:sp>
          <p:nvSpPr>
            <p:cNvPr id="7" name="Rectangle 6"/>
            <p:cNvSpPr/>
            <p:nvPr/>
          </p:nvSpPr>
          <p:spPr>
            <a:xfrm>
              <a:off x="762000" y="1143000"/>
              <a:ext cx="34547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u="sng" dirty="0" smtClean="0">
                  <a:solidFill>
                    <a:srgbClr val="FF0000"/>
                  </a:solidFill>
                </a:rPr>
                <a:t>HL-LHC Performance Estimates</a:t>
              </a:r>
              <a:endParaRPr lang="en-US" sz="20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260607" y="1143000"/>
              <a:ext cx="3435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</a:rPr>
                <a:t>( min. </a:t>
              </a:r>
              <a:r>
                <a:rPr lang="en-US" dirty="0" smtClean="0">
                  <a:solidFill>
                    <a:srgbClr val="3333CC"/>
                  </a:solidFill>
                  <a:latin typeface="Symbol" charset="2"/>
                  <a:ea typeface="ＭＳ Ｐゴシック" charset="-128"/>
                </a:rPr>
                <a:t>b</a:t>
              </a:r>
              <a:r>
                <a:rPr lang="en-US" dirty="0" smtClean="0">
                  <a:solidFill>
                    <a:srgbClr val="3333CC"/>
                  </a:solidFill>
                  <a:latin typeface="Times New Roman" charset="0"/>
                  <a:ea typeface="ＭＳ Ｐゴシック" charset="-128"/>
                </a:rPr>
                <a:t>* =15cm , CRAB cavities )</a:t>
              </a:r>
              <a:endParaRPr lang="en-US" dirty="0"/>
            </a:p>
          </p:txBody>
        </p:sp>
      </p:grp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863747" y="1752600"/>
          <a:ext cx="5029200" cy="1376364"/>
        </p:xfrm>
        <a:graphic>
          <a:graphicData uri="http://schemas.openxmlformats.org/drawingml/2006/table">
            <a:tbl>
              <a:tblPr/>
              <a:tblGrid>
                <a:gridCol w="1600200"/>
                <a:gridCol w="1143000"/>
                <a:gridCol w="1219200"/>
                <a:gridCol w="1066800"/>
              </a:tblGrid>
              <a:tr h="39846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Parameter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nominal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  25ns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50ns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N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1.15E+11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2.0E+11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3.3E+11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1300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n</a:t>
                      </a:r>
                      <a:r>
                        <a:rPr kumimoji="0" lang="en-US" sz="14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b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2808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2808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1404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Peak Luminosity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1 10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7.4 10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272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6.8 10</a:t>
                      </a:r>
                      <a:r>
                        <a:rPr kumimoji="0" lang="en-US" sz="14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FF0272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34</a:t>
                      </a: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30188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Events/crossing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19</a:t>
                      </a:r>
                      <a:endParaRPr kumimoji="0" lang="en-US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6600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141</a:t>
                      </a:r>
                      <a:endParaRPr kumimoji="0" lang="en-US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272"/>
                          </a:solidFill>
                          <a:effectLst/>
                          <a:latin typeface="Verdana" charset="0"/>
                          <a:ea typeface="ＭＳ Ｐゴシック" charset="-128"/>
                          <a:cs typeface="ＭＳ Ｐゴシック" charset="-128"/>
                        </a:rPr>
                        <a:t>257</a:t>
                      </a:r>
                      <a:endParaRPr kumimoji="0" lang="en-US" sz="1400" b="1" i="0" u="none" strike="noStrike" cap="none" normalizeH="0" baseline="30000" dirty="0" smtClean="0">
                        <a:ln>
                          <a:noFill/>
                        </a:ln>
                        <a:solidFill>
                          <a:srgbClr val="FF0272"/>
                        </a:solidFill>
                        <a:effectLst/>
                        <a:latin typeface="Verdana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L="12700" marR="12700" marT="12700" marB="0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6019800" y="2831068"/>
            <a:ext cx="2741133" cy="369332"/>
            <a:chOff x="6019800" y="2602468"/>
            <a:chExt cx="2741133" cy="369332"/>
          </a:xfrm>
        </p:grpSpPr>
        <p:cxnSp>
          <p:nvCxnSpPr>
            <p:cNvPr id="14" name="Straight Arrow Connector 13"/>
            <p:cNvCxnSpPr/>
            <p:nvPr/>
          </p:nvCxnSpPr>
          <p:spPr>
            <a:xfrm rot="10800000">
              <a:off x="6019800" y="2831068"/>
              <a:ext cx="380995" cy="1588"/>
            </a:xfrm>
            <a:prstGeom prst="straightConnector1">
              <a:avLst/>
            </a:prstGeom>
            <a:ln>
              <a:solidFill>
                <a:srgbClr val="FF0272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6358337" y="2602468"/>
              <a:ext cx="2402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272"/>
                  </a:solidFill>
                </a:rPr>
                <a:t>worry ! (lumi leveling?)</a:t>
              </a:r>
              <a:endParaRPr lang="en-US" b="1" dirty="0">
                <a:solidFill>
                  <a:srgbClr val="FF0272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62000" y="3434477"/>
            <a:ext cx="688940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Physics analysis with many overlapping PU events is likely to suffer from</a:t>
            </a:r>
          </a:p>
          <a:p>
            <a:endParaRPr lang="en-US" dirty="0" smtClean="0"/>
          </a:p>
          <a:p>
            <a:pPr lvl="1">
              <a:buFont typeface="Arial"/>
              <a:buChar char="•"/>
            </a:pPr>
            <a:r>
              <a:rPr lang="en-US" b="1" dirty="0" smtClean="0">
                <a:solidFill>
                  <a:srgbClr val="008000"/>
                </a:solidFill>
              </a:rPr>
              <a:t>  MET resolution</a:t>
            </a:r>
          </a:p>
          <a:p>
            <a:pPr lvl="1">
              <a:buFont typeface="Arial"/>
              <a:buChar char="•"/>
            </a:pPr>
            <a:endParaRPr lang="en-US" b="1" dirty="0" smtClean="0"/>
          </a:p>
          <a:p>
            <a:pPr lvl="1">
              <a:buFont typeface="Arial"/>
              <a:buChar char="•"/>
            </a:pPr>
            <a:r>
              <a:rPr lang="en-US" b="1" dirty="0" smtClean="0"/>
              <a:t> jet energy resolution</a:t>
            </a:r>
          </a:p>
          <a:p>
            <a:pPr>
              <a:buFont typeface="Arial"/>
              <a:buChar char="•"/>
            </a:pPr>
            <a:endParaRPr lang="en-US" b="1" dirty="0" smtClean="0"/>
          </a:p>
          <a:p>
            <a:pPr lvl="1">
              <a:buFont typeface="Arial"/>
              <a:buChar char="•"/>
            </a:pPr>
            <a:r>
              <a:rPr lang="en-US" b="1" dirty="0" smtClean="0"/>
              <a:t> jet-jet separation</a:t>
            </a:r>
          </a:p>
          <a:p>
            <a:pPr>
              <a:buFont typeface="Arial"/>
              <a:buChar char="•"/>
            </a:pPr>
            <a:endParaRPr lang="en-US" b="1" dirty="0" smtClean="0"/>
          </a:p>
          <a:p>
            <a:pPr lvl="1">
              <a:buFont typeface="Arial"/>
              <a:buChar char="•"/>
            </a:pPr>
            <a:r>
              <a:rPr lang="en-US" b="1" dirty="0" smtClean="0"/>
              <a:t> Triggering problems   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sym typeface="Wingdings"/>
              </a:rPr>
              <a:t>  fast readout links are useful 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57200" y="376535"/>
            <a:ext cx="495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u="sng" dirty="0" smtClean="0">
                <a:solidFill>
                  <a:srgbClr val="1406B1"/>
                </a:solidFill>
              </a:rPr>
              <a:t>Missing Transverse Energy  with CMS</a:t>
            </a:r>
            <a:endParaRPr lang="en-US" sz="2400" u="sng" dirty="0">
              <a:solidFill>
                <a:srgbClr val="1406B1"/>
              </a:solidFill>
            </a:endParaRPr>
          </a:p>
        </p:txBody>
      </p:sp>
      <p:pic>
        <p:nvPicPr>
          <p:cNvPr id="6" name="Picture 5" descr="MET_basic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0"/>
            <a:ext cx="2967228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5800" y="914400"/>
            <a:ext cx="4712498" cy="25391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CMS different methods to calculate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Missing Transverse Energy (MET) :</a:t>
            </a:r>
          </a:p>
          <a:p>
            <a:pPr marL="342900" indent="-342900">
              <a:buAutoNum type="alphaLcParenR"/>
            </a:pPr>
            <a:r>
              <a:rPr lang="en-US" dirty="0" smtClean="0"/>
              <a:t>Calorimeter MET</a:t>
            </a:r>
          </a:p>
          <a:p>
            <a:pPr marL="342900" indent="-342900">
              <a:buAutoNum type="alphaLcParenR"/>
            </a:pPr>
            <a:r>
              <a:rPr lang="en-US" dirty="0" smtClean="0"/>
              <a:t>Track-corrected MET</a:t>
            </a:r>
          </a:p>
          <a:p>
            <a:pPr marL="342900" indent="-342900">
              <a:spcAft>
                <a:spcPts val="1200"/>
              </a:spcAft>
              <a:buAutoNum type="alphaLcParenR"/>
            </a:pPr>
            <a:r>
              <a:rPr lang="en-US" dirty="0" smtClean="0"/>
              <a:t>Particle flow MET (pfMET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</a:rPr>
              <a:t>)   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sym typeface="Wingdings"/>
              </a:rPr>
              <a:t> best results</a:t>
            </a:r>
            <a:endParaRPr lang="en-US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/>
            <a:r>
              <a:rPr lang="en-US" dirty="0" smtClean="0"/>
              <a:t>Missing Transverse Energy can be faked by </a:t>
            </a:r>
          </a:p>
          <a:p>
            <a:pPr marL="342900" indent="-342900"/>
            <a:r>
              <a:rPr lang="en-US" dirty="0" smtClean="0"/>
              <a:t>e.g. discharges or particle hits in photo-sensors !</a:t>
            </a:r>
          </a:p>
          <a:p>
            <a:pPr marL="342900" indent="-342900"/>
            <a:r>
              <a:rPr lang="en-US" dirty="0" smtClean="0"/>
              <a:t>Was dealt with careful algorithms !</a:t>
            </a:r>
          </a:p>
        </p:txBody>
      </p:sp>
      <p:pic>
        <p:nvPicPr>
          <p:cNvPr id="9" name="Picture 8" descr="MET_CMS_201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50" y="3505200"/>
            <a:ext cx="3168650" cy="3182702"/>
          </a:xfrm>
          <a:prstGeom prst="rect">
            <a:avLst/>
          </a:prstGeom>
        </p:spPr>
      </p:pic>
      <p:pic>
        <p:nvPicPr>
          <p:cNvPr id="10" name="Picture 9" descr="MET_PU_degrade.png"/>
          <p:cNvPicPr>
            <a:picLocks noChangeAspect="1"/>
          </p:cNvPicPr>
          <p:nvPr/>
        </p:nvPicPr>
        <p:blipFill>
          <a:blip r:embed="rId4"/>
          <a:srcRect l="1075" t="2112" b="1056"/>
          <a:stretch>
            <a:fillRect/>
          </a:stretch>
        </p:blipFill>
        <p:spPr>
          <a:xfrm>
            <a:off x="5735519" y="3352800"/>
            <a:ext cx="3256081" cy="32452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19452" y="2907268"/>
            <a:ext cx="3424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/>
              <a:t>MET degradation .vs.  # PU events</a:t>
            </a:r>
            <a:endParaRPr lang="en-US" b="1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3962400" y="5181600"/>
            <a:ext cx="1981200" cy="584776"/>
          </a:xfrm>
          <a:prstGeom prst="rect">
            <a:avLst/>
          </a:prstGeom>
          <a:noFill/>
          <a:ln w="28575" cap="flat" cmpd="sng" algn="ctr">
            <a:solidFill>
              <a:srgbClr val="1406B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1406B1"/>
                </a:solidFill>
              </a:rPr>
              <a:t>How about 257 PU ?</a:t>
            </a:r>
          </a:p>
          <a:p>
            <a:r>
              <a:rPr lang="en-US" sz="1600" i="1" dirty="0" smtClean="0">
                <a:solidFill>
                  <a:srgbClr val="4A452A"/>
                </a:solidFill>
                <a:sym typeface="Wingdings"/>
              </a:rPr>
              <a:t> particle flow</a:t>
            </a:r>
            <a:endParaRPr lang="en-US" sz="1600" i="1" dirty="0" smtClean="0">
              <a:solidFill>
                <a:srgbClr val="4A452A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5791200" y="4648200"/>
            <a:ext cx="609600" cy="533400"/>
          </a:xfrm>
          <a:prstGeom prst="line">
            <a:avLst/>
          </a:prstGeom>
          <a:ln w="38100" cap="flat" cmpd="sng" algn="ctr">
            <a:solidFill>
              <a:srgbClr val="1406B1"/>
            </a:solidFill>
            <a:prstDash val="solid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 rot="5400000">
            <a:off x="7753537" y="1238063"/>
            <a:ext cx="19911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F. Lacroix (U. Chicago / FNAL)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228600"/>
            <a:ext cx="5689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1406B1"/>
                </a:solidFill>
              </a:rPr>
              <a:t>High Granularity Particle Flow Calorimeters</a:t>
            </a:r>
            <a:endParaRPr lang="en-US" sz="2400" b="1" u="sng" dirty="0" smtClean="0">
              <a:solidFill>
                <a:srgbClr val="008000"/>
              </a:solidFill>
              <a:sym typeface="Wingding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05600" y="2286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M. Danilov, (ITEP), CALICE 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0" y="838200"/>
            <a:ext cx="8507808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i="1" dirty="0" smtClean="0">
                <a:solidFill>
                  <a:srgbClr val="0000FF"/>
                </a:solidFill>
              </a:rPr>
              <a:t>Particle Flow</a:t>
            </a:r>
            <a:r>
              <a:rPr lang="en-US" dirty="0" smtClean="0">
                <a:solidFill>
                  <a:srgbClr val="0000FF"/>
                </a:solidFill>
              </a:rPr>
              <a:t> Calorimeters have good chance to perform well even with many PU events.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Basic Particle Flow Algorithm: </a:t>
            </a:r>
          </a:p>
          <a:p>
            <a:pPr>
              <a:buFont typeface="Arial"/>
              <a:buChar char="•"/>
            </a:pPr>
            <a:r>
              <a:rPr lang="en-US" dirty="0" smtClean="0"/>
              <a:t> Charged energy (65% in jet) – measure by tracking  </a:t>
            </a:r>
            <a:r>
              <a:rPr lang="en-US" b="1" dirty="0" smtClean="0">
                <a:solidFill>
                  <a:srgbClr val="0000FF"/>
                </a:solidFill>
                <a:sym typeface="Wingdings"/>
              </a:rPr>
              <a:t> separate multiple PU-events</a:t>
            </a:r>
            <a:endParaRPr lang="en-US" b="1" dirty="0" smtClean="0">
              <a:solidFill>
                <a:srgbClr val="0000FF"/>
              </a:solidFill>
            </a:endParaRPr>
          </a:p>
          <a:p>
            <a:pPr>
              <a:buFont typeface="Arial"/>
              <a:buChar char="•"/>
            </a:pPr>
            <a:r>
              <a:rPr lang="en-US" dirty="0" smtClean="0"/>
              <a:t> Photon (25% in jet) – precisely measured in ECAL</a:t>
            </a:r>
          </a:p>
          <a:p>
            <a:pPr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neutrons / K</a:t>
            </a:r>
            <a:r>
              <a:rPr lang="en-US" baseline="-25000" dirty="0" smtClean="0">
                <a:solidFill>
                  <a:schemeClr val="accent6">
                    <a:lumMod val="50000"/>
                  </a:schemeClr>
                </a:solidFill>
              </a:rPr>
              <a:t>L 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(only 10% in jet) </a:t>
            </a:r>
            <a:r>
              <a:rPr lang="en-US" dirty="0" smtClean="0"/>
              <a:t>– measured in HCAL with </a:t>
            </a:r>
            <a:r>
              <a:rPr lang="en-US" u="sng" dirty="0" smtClean="0"/>
              <a:t>moderate</a:t>
            </a:r>
            <a:r>
              <a:rPr lang="en-US" dirty="0" smtClean="0"/>
              <a:t> resolution</a:t>
            </a:r>
          </a:p>
          <a:p>
            <a:pPr>
              <a:buFont typeface="Arial"/>
              <a:buChar char="•"/>
            </a:pPr>
            <a:r>
              <a:rPr lang="en-US" dirty="0" smtClean="0"/>
              <a:t> Have to subtract away the charged energy in observed HCAL showers</a:t>
            </a:r>
          </a:p>
          <a:p>
            <a:pPr>
              <a:buFont typeface="Arial"/>
              <a:buChar char="•"/>
            </a:pPr>
            <a:r>
              <a:rPr lang="en-US" dirty="0" smtClean="0"/>
              <a:t> Confusion error in separation of showers is dominant  </a:t>
            </a:r>
          </a:p>
          <a:p>
            <a:pPr>
              <a:buFont typeface="Arial"/>
              <a:buChar char="•"/>
            </a:pPr>
            <a:r>
              <a:rPr lang="en-US" dirty="0" smtClean="0"/>
              <a:t> Need a highly segmented HCAL detector  </a:t>
            </a:r>
            <a:r>
              <a:rPr lang="en-US" dirty="0" smtClean="0">
                <a:sym typeface="Wingdings"/>
              </a:rPr>
              <a:t> </a:t>
            </a:r>
            <a:endParaRPr lang="en-US" dirty="0" smtClean="0"/>
          </a:p>
        </p:txBody>
      </p:sp>
      <p:pic>
        <p:nvPicPr>
          <p:cNvPr id="8" name="Picture 7" descr="pf_calo_phot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1" y="3657600"/>
            <a:ext cx="2813050" cy="23583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6200000">
            <a:off x="-78623" y="4269623"/>
            <a:ext cx="16564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calorimeter plane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90cm x 90cm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14400" y="6096000"/>
            <a:ext cx="33778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38 layers with 2cm Fe (W since 2011)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Scint. tiles with SiPM readout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143000" y="3352800"/>
            <a:ext cx="2500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CALICE AHCAL Prototype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27550" y="2895600"/>
            <a:ext cx="3473450" cy="3124200"/>
            <a:chOff x="4953000" y="3327400"/>
            <a:chExt cx="3473450" cy="3124200"/>
          </a:xfrm>
        </p:grpSpPr>
        <p:pic>
          <p:nvPicPr>
            <p:cNvPr id="12" name="Picture 11" descr="pf_calo_depth_shower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53000" y="3733800"/>
              <a:ext cx="3473450" cy="27178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256044" y="3327400"/>
              <a:ext cx="29418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depth segmentation is crucial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724400" y="5955268"/>
            <a:ext cx="3361367" cy="400110"/>
          </a:xfrm>
          <a:prstGeom prst="rect">
            <a:avLst/>
          </a:prstGeom>
          <a:noFill/>
          <a:ln w="38100" cap="flat" cmpd="sng" algn="ctr">
            <a:solidFill>
              <a:srgbClr val="1406B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cs typeface="Symbol" charset="2"/>
              </a:rPr>
              <a:t>PF-Calos scaling like </a:t>
            </a:r>
            <a:r>
              <a:rPr lang="en-US" sz="20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D</a:t>
            </a:r>
            <a:r>
              <a:rPr lang="en-US" sz="2000" dirty="0" smtClean="0">
                <a:solidFill>
                  <a:srgbClr val="0000FF"/>
                </a:solidFill>
              </a:rPr>
              <a:t>E/E ~ 3%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200" y="304800"/>
            <a:ext cx="83820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Insights, Technologies &amp; “driving” Developments</a:t>
            </a:r>
            <a:endParaRPr lang="en-US" sz="3200" b="1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3400" y="1143000"/>
            <a:ext cx="65862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1406B1"/>
                </a:solidFill>
              </a:rPr>
              <a:t>Silicon sensors</a:t>
            </a:r>
            <a:r>
              <a:rPr lang="en-US" sz="1600" dirty="0" smtClean="0"/>
              <a:t> 	(basic material properties studies by RD50)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3400" y="1925360"/>
            <a:ext cx="7917552" cy="3016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Irradiation in silicon sensors gives :  </a:t>
            </a:r>
          </a:p>
          <a:p>
            <a:pPr>
              <a:buFontTx/>
              <a:buChar char="-"/>
            </a:pPr>
            <a:r>
              <a:rPr lang="en-US" dirty="0" smtClean="0"/>
              <a:t> Surface damage from Ionizing Energy Loss (IEL)  	 </a:t>
            </a:r>
            <a:r>
              <a:rPr lang="en-US" dirty="0" smtClean="0">
                <a:sym typeface="Wingdings"/>
              </a:rPr>
              <a:t> surface charges (SiO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)</a:t>
            </a:r>
            <a:endParaRPr lang="en-US" dirty="0" smtClean="0"/>
          </a:p>
          <a:p>
            <a:pPr>
              <a:spcAft>
                <a:spcPts val="600"/>
              </a:spcAft>
              <a:buFontTx/>
              <a:buChar char="-"/>
            </a:pPr>
            <a:r>
              <a:rPr lang="en-US" dirty="0" smtClean="0"/>
              <a:t> Crystal  damage from Non-Ionizing Energy Loss (NIEL) </a:t>
            </a:r>
            <a:r>
              <a:rPr lang="en-US" dirty="0" smtClean="0">
                <a:sym typeface="Wingdings"/>
              </a:rPr>
              <a:t> energy levels in bandgap</a:t>
            </a:r>
          </a:p>
          <a:p>
            <a:r>
              <a:rPr lang="en-US" dirty="0" smtClean="0">
                <a:sym typeface="Wingdings"/>
              </a:rPr>
              <a:t>the latter leading to leakage current, trapping centers and doping effects.</a:t>
            </a:r>
          </a:p>
          <a:p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pPr>
              <a:buFont typeface="Wingdings" charset="2"/>
              <a:buChar char="à"/>
            </a:pPr>
            <a:r>
              <a:rPr lang="en-US" dirty="0" smtClean="0">
                <a:sym typeface="Wingdings"/>
              </a:rPr>
              <a:t>Type Inversion  (doping)</a:t>
            </a:r>
          </a:p>
          <a:p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</p:txBody>
      </p:sp>
      <p:pic>
        <p:nvPicPr>
          <p:cNvPr id="8" name="Picture 7" descr="RD50_type_inversion.png"/>
          <p:cNvPicPr>
            <a:picLocks noChangeAspect="1"/>
          </p:cNvPicPr>
          <p:nvPr/>
        </p:nvPicPr>
        <p:blipFill>
          <a:blip r:embed="rId2"/>
          <a:srcRect t="6676"/>
          <a:stretch>
            <a:fillRect/>
          </a:stretch>
        </p:blipFill>
        <p:spPr>
          <a:xfrm>
            <a:off x="3874894" y="3581400"/>
            <a:ext cx="4430906" cy="2743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33400" y="4967645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Normalize dose </a:t>
            </a:r>
            <a:r>
              <a:rPr lang="en-US" dirty="0" smtClean="0">
                <a:latin typeface="Symbol" charset="2"/>
                <a:cs typeface="Symbol" charset="2"/>
              </a:rPr>
              <a:t>F</a:t>
            </a:r>
            <a:r>
              <a:rPr lang="en-US" baseline="-25000" dirty="0" smtClean="0"/>
              <a:t>eq</a:t>
            </a:r>
            <a:r>
              <a:rPr lang="en-US" dirty="0" smtClean="0"/>
              <a:t> to </a:t>
            </a:r>
          </a:p>
          <a:p>
            <a:r>
              <a:rPr lang="en-US" dirty="0" smtClean="0"/>
              <a:t>damage of 1-MeV-neutrons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57853" y="849868"/>
            <a:ext cx="2299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sym typeface="Wingdings"/>
              </a:rPr>
              <a:t>leakage currents</a:t>
            </a:r>
            <a:endParaRPr lang="en-US" b="1" dirty="0" smtClean="0">
              <a:solidFill>
                <a:srgbClr val="3366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8653" y="1131332"/>
            <a:ext cx="4433347" cy="3048000"/>
            <a:chOff x="3810000" y="304800"/>
            <a:chExt cx="4890547" cy="3509608"/>
          </a:xfrm>
        </p:grpSpPr>
        <p:pic>
          <p:nvPicPr>
            <p:cNvPr id="6" name="Picture 5" descr="RD50_leakage_current.png"/>
            <p:cNvPicPr>
              <a:picLocks noChangeAspect="1"/>
            </p:cNvPicPr>
            <p:nvPr/>
          </p:nvPicPr>
          <p:blipFill>
            <a:blip r:embed="rId2"/>
            <a:srcRect t="1360"/>
            <a:stretch>
              <a:fillRect/>
            </a:stretch>
          </p:blipFill>
          <p:spPr>
            <a:xfrm>
              <a:off x="3810000" y="352530"/>
              <a:ext cx="4890547" cy="3461878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7620000" y="304800"/>
              <a:ext cx="9144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522785" y="517189"/>
              <a:ext cx="914400" cy="1588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8367991" y="602289"/>
              <a:ext cx="152401" cy="1"/>
            </a:xfrm>
            <a:prstGeom prst="line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 descr="RD50_trappi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622" y="1219200"/>
            <a:ext cx="4146378" cy="3048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72199" y="849868"/>
            <a:ext cx="2600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  <a:sym typeface="Wingdings"/>
              </a:rPr>
              <a:t>charge trapping times</a:t>
            </a:r>
            <a:endParaRPr lang="en-US" b="1" dirty="0" smtClean="0">
              <a:solidFill>
                <a:srgbClr val="3366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3400" y="2286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ym typeface="Wingdings"/>
              </a:rPr>
              <a:t>Observe the generation of  universal,  device doping independent </a:t>
            </a:r>
            <a:endParaRPr lang="en-US" dirty="0" smtClean="0"/>
          </a:p>
        </p:txBody>
      </p:sp>
      <p:sp>
        <p:nvSpPr>
          <p:cNvPr id="18" name="Rectangle 17"/>
          <p:cNvSpPr/>
          <p:nvPr/>
        </p:nvSpPr>
        <p:spPr>
          <a:xfrm>
            <a:off x="685800" y="4572000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Signal charge trapping is </a:t>
            </a:r>
            <a:r>
              <a:rPr lang="en-US" b="1" u="sng" dirty="0" smtClean="0"/>
              <a:t>dominant</a:t>
            </a:r>
            <a:r>
              <a:rPr lang="en-US" dirty="0" smtClean="0"/>
              <a:t> effect of irradiation at 10</a:t>
            </a:r>
            <a:r>
              <a:rPr lang="en-US" baseline="30000" dirty="0" smtClean="0"/>
              <a:t>15</a:t>
            </a:r>
            <a:r>
              <a:rPr lang="en-US" dirty="0" smtClean="0"/>
              <a:t>n</a:t>
            </a:r>
            <a:r>
              <a:rPr lang="en-US" baseline="-25000" dirty="0" smtClean="0"/>
              <a:t>eq</a:t>
            </a:r>
            <a:r>
              <a:rPr lang="en-US" dirty="0" smtClean="0"/>
              <a:t> and above !</a:t>
            </a:r>
            <a:endParaRPr lang="en-US" dirty="0"/>
          </a:p>
        </p:txBody>
      </p:sp>
      <p:pic>
        <p:nvPicPr>
          <p:cNvPr id="19" name="Picture 18" descr="RD50_charge_collection_dista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5254904"/>
            <a:ext cx="4571998" cy="91729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086600" y="5373469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charge collection distance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724400" y="5334000"/>
            <a:ext cx="2057400" cy="762000"/>
          </a:xfrm>
          <a:prstGeom prst="rect">
            <a:avLst/>
          </a:prstGeom>
          <a:noFill/>
          <a:ln w="127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3400" y="457200"/>
            <a:ext cx="72541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Effective doping concentration N</a:t>
            </a:r>
            <a:r>
              <a:rPr lang="en-US" baseline="-25000" dirty="0" smtClean="0"/>
              <a:t>eff</a:t>
            </a:r>
            <a:r>
              <a:rPr lang="en-US" dirty="0" smtClean="0"/>
              <a:t>   depends on radiation activated defects: </a:t>
            </a:r>
            <a:endParaRPr lang="en-US" baseline="-25000" dirty="0"/>
          </a:p>
        </p:txBody>
      </p:sp>
      <p:pic>
        <p:nvPicPr>
          <p:cNvPr id="6" name="Picture 5" descr="RD50_Neff_prot_neut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990600"/>
            <a:ext cx="6050063" cy="40547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629400" y="1750873"/>
            <a:ext cx="2286000" cy="1754327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 smtClean="0"/>
              <a:t>Epitaxial silicon diodes irradiated with:</a:t>
            </a:r>
          </a:p>
          <a:p>
            <a:endParaRPr lang="en-US" dirty="0" smtClean="0"/>
          </a:p>
          <a:p>
            <a:r>
              <a:rPr lang="en-US" dirty="0" smtClean="0"/>
              <a:t>    </a:t>
            </a:r>
            <a:r>
              <a:rPr lang="en-US" b="1" dirty="0" smtClean="0">
                <a:solidFill>
                  <a:srgbClr val="FF0000"/>
                </a:solidFill>
              </a:rPr>
              <a:t>23 GeV protons</a:t>
            </a:r>
          </a:p>
          <a:p>
            <a:endParaRPr lang="en-US" dirty="0" smtClean="0"/>
          </a:p>
          <a:p>
            <a:r>
              <a:rPr lang="en-US" dirty="0" smtClean="0"/>
              <a:t>    </a:t>
            </a:r>
            <a:r>
              <a:rPr lang="en-US" b="1" dirty="0" smtClean="0">
                <a:solidFill>
                  <a:srgbClr val="0000FF"/>
                </a:solidFill>
              </a:rPr>
              <a:t>reactor neutrons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9600" y="541020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Depending an radii, HL-LHC experiments will expose their silicon sensors more to charged hadrons or neutrons    </a:t>
            </a:r>
            <a:r>
              <a:rPr lang="en-US" sz="1600" dirty="0" smtClean="0">
                <a:sym typeface="Wingdings"/>
              </a:rPr>
              <a:t> pixels (more hadrons)  &amp; strips (more neutrons)</a:t>
            </a:r>
            <a:endParaRPr lang="en-US" sz="16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456481" y="1044111"/>
            <a:ext cx="8100000" cy="85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 defTabSz="829452"/>
            <a:r>
              <a:rPr lang="en-US" sz="1600" dirty="0"/>
              <a:t>Measure for all particle:   </a:t>
            </a:r>
            <a:r>
              <a:rPr lang="en-US" sz="1600" b="1" dirty="0"/>
              <a:t>p</a:t>
            </a:r>
            <a:r>
              <a:rPr lang="en-US" sz="1600" baseline="-25000" dirty="0"/>
              <a:t>i</a:t>
            </a:r>
            <a:r>
              <a:rPr lang="en-US" sz="1600" dirty="0"/>
              <a:t>, m</a:t>
            </a:r>
            <a:r>
              <a:rPr lang="en-US" sz="1600" baseline="-25000" dirty="0"/>
              <a:t>i</a:t>
            </a:r>
            <a:r>
              <a:rPr lang="en-US" sz="1600" dirty="0"/>
              <a:t>, </a:t>
            </a:r>
            <a:r>
              <a:rPr lang="en-US" sz="1600" dirty="0">
                <a:latin typeface="Symbol" charset="2"/>
              </a:rPr>
              <a:t>q</a:t>
            </a:r>
            <a:r>
              <a:rPr lang="en-US" sz="1600" baseline="-25000" dirty="0"/>
              <a:t>i</a:t>
            </a:r>
            <a:r>
              <a:rPr lang="en-US" sz="1600" dirty="0"/>
              <a:t>   </a:t>
            </a:r>
            <a:r>
              <a:rPr lang="en-US" sz="1600" dirty="0">
                <a:sym typeface="Wingdings" charset="2"/>
              </a:rPr>
              <a:t>  4-vector</a:t>
            </a:r>
            <a:r>
              <a:rPr lang="en-US" sz="1600" dirty="0"/>
              <a:t> </a:t>
            </a:r>
          </a:p>
          <a:p>
            <a:pPr defTabSz="829452"/>
            <a:endParaRPr lang="en-US" sz="1600" dirty="0"/>
          </a:p>
          <a:p>
            <a:pPr defTabSz="829452"/>
            <a:r>
              <a:rPr lang="en-US" sz="1600" dirty="0"/>
              <a:t>For </a:t>
            </a:r>
            <a:r>
              <a:rPr lang="en-US" sz="1600" b="1" u="sng" dirty="0">
                <a:solidFill>
                  <a:srgbClr val="FF00FF"/>
                </a:solidFill>
              </a:rPr>
              <a:t>many</a:t>
            </a:r>
            <a:r>
              <a:rPr lang="en-US" sz="1600" dirty="0">
                <a:solidFill>
                  <a:srgbClr val="FF00FF"/>
                </a:solidFill>
              </a:rPr>
              <a:t> </a:t>
            </a:r>
            <a:r>
              <a:rPr lang="en-US" sz="1600" dirty="0"/>
              <a:t>events try </a:t>
            </a:r>
            <a:r>
              <a:rPr lang="en-US" sz="1600" b="1" u="sng" dirty="0">
                <a:solidFill>
                  <a:srgbClr val="FF00FF"/>
                </a:solidFill>
              </a:rPr>
              <a:t>all</a:t>
            </a:r>
            <a:r>
              <a:rPr lang="en-US" sz="1600" dirty="0"/>
              <a:t> 2 pion combinations and calculate their invariant mass m</a:t>
            </a:r>
            <a:r>
              <a:rPr lang="en-US" sz="1600" baseline="-25000" dirty="0"/>
              <a:t>X</a:t>
            </a:r>
            <a:r>
              <a:rPr lang="en-US" sz="1600" dirty="0"/>
              <a:t> by </a:t>
            </a:r>
            <a:endParaRPr lang="de-CH" sz="1600" b="1" baseline="30000" dirty="0">
              <a:solidFill>
                <a:srgbClr val="008000"/>
              </a:solidFill>
            </a:endParaRPr>
          </a:p>
        </p:txBody>
      </p:sp>
      <p:graphicFrame>
        <p:nvGraphicFramePr>
          <p:cNvPr id="93200" name="Object 16"/>
          <p:cNvGraphicFramePr>
            <a:graphicFrameLocks noChangeAspect="1"/>
          </p:cNvGraphicFramePr>
          <p:nvPr/>
        </p:nvGraphicFramePr>
        <p:xfrm>
          <a:off x="1077120" y="1958606"/>
          <a:ext cx="1694880" cy="404683"/>
        </p:xfrm>
        <a:graphic>
          <a:graphicData uri="http://schemas.openxmlformats.org/presentationml/2006/ole">
            <p:oleObj spid="_x0000_s54274" name="Equation" r:id="rId4" imgW="1168200" imgH="279360" progId="Equation.3">
              <p:embed/>
            </p:oleObj>
          </a:graphicData>
        </a:graphic>
      </p:graphicFrame>
      <p:sp>
        <p:nvSpPr>
          <p:cNvPr id="93202" name="Text Box 18"/>
          <p:cNvSpPr txBox="1">
            <a:spLocks noChangeArrowheads="1"/>
          </p:cNvSpPr>
          <p:nvPr/>
        </p:nvSpPr>
        <p:spPr bwMode="auto">
          <a:xfrm>
            <a:off x="2057760" y="129614"/>
            <a:ext cx="4667033" cy="59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defTabSz="829452"/>
            <a:r>
              <a:rPr lang="en-US" sz="3300" b="1" dirty="0">
                <a:solidFill>
                  <a:srgbClr val="0000CC"/>
                </a:solidFill>
              </a:rPr>
              <a:t>Reconstructing the Puzzle</a:t>
            </a:r>
            <a:endParaRPr lang="de-CH" sz="3300" b="1" dirty="0">
              <a:solidFill>
                <a:srgbClr val="0000CC"/>
              </a:solidFill>
            </a:endParaRPr>
          </a:p>
        </p:txBody>
      </p:sp>
      <p:pic>
        <p:nvPicPr>
          <p:cNvPr id="93204" name="Picture 20" descr="Screen shot 2009-12-06 at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8560" y="3140971"/>
            <a:ext cx="3903840" cy="3521169"/>
          </a:xfrm>
          <a:prstGeom prst="rect">
            <a:avLst/>
          </a:prstGeom>
          <a:noFill/>
        </p:spPr>
      </p:pic>
      <p:sp>
        <p:nvSpPr>
          <p:cNvPr id="93206" name="Text Box 22"/>
          <p:cNvSpPr txBox="1">
            <a:spLocks noChangeArrowheads="1"/>
          </p:cNvSpPr>
          <p:nvPr/>
        </p:nvSpPr>
        <p:spPr bwMode="auto">
          <a:xfrm rot="-5400000">
            <a:off x="2626403" y="4600781"/>
            <a:ext cx="3005595" cy="253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pPr defTabSz="829452" eaLnBrk="0">
              <a:spcBef>
                <a:spcPct val="50000"/>
              </a:spcBef>
            </a:pPr>
            <a:r>
              <a:rPr lang="en-US" sz="1100" dirty="0">
                <a:latin typeface="Arial" charset="0"/>
                <a:ea typeface="ＭＳ Ｐゴシック" charset="-128"/>
                <a:cs typeface="ＭＳ Ｐゴシック" charset="-128"/>
              </a:rPr>
              <a:t>K.Stenson,B.Drell, K.Ulmer (Univ. Colorado)</a:t>
            </a:r>
          </a:p>
        </p:txBody>
      </p:sp>
      <p:sp>
        <p:nvSpPr>
          <p:cNvPr id="93207" name="Text Box 23"/>
          <p:cNvSpPr txBox="1">
            <a:spLocks noChangeArrowheads="1"/>
          </p:cNvSpPr>
          <p:nvPr/>
        </p:nvSpPr>
        <p:spPr bwMode="auto">
          <a:xfrm>
            <a:off x="4916160" y="3192816"/>
            <a:ext cx="3444480" cy="223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CMS</a:t>
            </a:r>
            <a:r>
              <a:rPr lang="en-US" dirty="0">
                <a:solidFill>
                  <a:srgbClr val="0000CC"/>
                </a:solidFill>
              </a:rPr>
              <a:t> Experiment at LHC</a:t>
            </a:r>
          </a:p>
          <a:p>
            <a:endParaRPr lang="en-US" sz="1600" dirty="0"/>
          </a:p>
          <a:p>
            <a:r>
              <a:rPr lang="en-US" sz="1600" dirty="0"/>
              <a:t>Sunday, 6. Dec. 2009, 11:30</a:t>
            </a:r>
            <a:r>
              <a:rPr lang="en-US" dirty="0"/>
              <a:t>   </a:t>
            </a:r>
          </a:p>
          <a:p>
            <a:endParaRPr lang="en-US" dirty="0"/>
          </a:p>
          <a:p>
            <a:r>
              <a:rPr lang="en-US" sz="1600" dirty="0"/>
              <a:t>(from first 5h of colliding beam at 2x450GeV, run 123’596)</a:t>
            </a:r>
          </a:p>
          <a:p>
            <a:endParaRPr lang="en-US" sz="1600" dirty="0"/>
          </a:p>
          <a:p>
            <a:endParaRPr lang="de-CH" dirty="0"/>
          </a:p>
        </p:txBody>
      </p:sp>
      <p:sp>
        <p:nvSpPr>
          <p:cNvPr id="93208" name="Text Box 24"/>
          <p:cNvSpPr txBox="1">
            <a:spLocks noChangeArrowheads="1"/>
          </p:cNvSpPr>
          <p:nvPr/>
        </p:nvSpPr>
        <p:spPr bwMode="auto">
          <a:xfrm>
            <a:off x="1342080" y="2832779"/>
            <a:ext cx="1574045" cy="360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defTabSz="829452"/>
            <a:r>
              <a:rPr lang="en-US" b="1" dirty="0">
                <a:sym typeface="Wingdings" charset="2"/>
              </a:rPr>
              <a:t>K</a:t>
            </a:r>
            <a:r>
              <a:rPr lang="en-US" b="1" baseline="30000" dirty="0">
                <a:sym typeface="Wingdings" charset="2"/>
              </a:rPr>
              <a:t>0</a:t>
            </a:r>
            <a:r>
              <a:rPr lang="en-US" b="1" baseline="-25000" dirty="0">
                <a:sym typeface="Wingdings" charset="2"/>
              </a:rPr>
              <a:t>s</a:t>
            </a:r>
            <a:r>
              <a:rPr lang="en-US" b="1" dirty="0">
                <a:sym typeface="Wingdings" charset="2"/>
              </a:rPr>
              <a:t>      </a:t>
            </a:r>
            <a:r>
              <a:rPr lang="en-US" b="1" dirty="0">
                <a:latin typeface="Symbol" charset="2"/>
                <a:sym typeface="Wingdings" charset="2"/>
              </a:rPr>
              <a:t>p</a:t>
            </a:r>
            <a:r>
              <a:rPr lang="en-US" b="1" baseline="30000" dirty="0">
                <a:sym typeface="Wingdings" charset="2"/>
              </a:rPr>
              <a:t>+</a:t>
            </a:r>
            <a:r>
              <a:rPr lang="en-US" b="1" dirty="0">
                <a:sym typeface="Wingdings" charset="2"/>
              </a:rPr>
              <a:t> + </a:t>
            </a:r>
            <a:r>
              <a:rPr lang="en-US" b="1" dirty="0">
                <a:latin typeface="Symbol" charset="2"/>
                <a:sym typeface="Wingdings" charset="2"/>
              </a:rPr>
              <a:t>p</a:t>
            </a:r>
            <a:r>
              <a:rPr lang="en-US" b="1" baseline="30000" dirty="0">
                <a:sym typeface="Wingdings" charset="2"/>
              </a:rPr>
              <a:t>-</a:t>
            </a:r>
            <a:endParaRPr lang="de-CH" b="1" baseline="30000" dirty="0">
              <a:sym typeface="Wingdings" charset="2"/>
            </a:endParaRPr>
          </a:p>
        </p:txBody>
      </p:sp>
      <p:sp>
        <p:nvSpPr>
          <p:cNvPr id="93209" name="Rectangle 25"/>
          <p:cNvSpPr>
            <a:spLocks noChangeArrowheads="1"/>
          </p:cNvSpPr>
          <p:nvPr/>
        </p:nvSpPr>
        <p:spPr bwMode="auto">
          <a:xfrm>
            <a:off x="1077120" y="3401638"/>
            <a:ext cx="784800" cy="228984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3210" name="Text Box 26"/>
          <p:cNvSpPr txBox="1">
            <a:spLocks noChangeArrowheads="1"/>
          </p:cNvSpPr>
          <p:nvPr/>
        </p:nvSpPr>
        <p:spPr bwMode="auto">
          <a:xfrm>
            <a:off x="5078880" y="5062132"/>
            <a:ext cx="2285978" cy="807031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Particle Data Group Value</a:t>
            </a:r>
          </a:p>
          <a:p>
            <a:endParaRPr lang="en-US" sz="1500" b="1" dirty="0">
              <a:solidFill>
                <a:srgbClr val="FF0000"/>
              </a:solidFill>
            </a:endParaRPr>
          </a:p>
          <a:p>
            <a:r>
              <a:rPr lang="en-US" sz="1500" b="1" dirty="0">
                <a:solidFill>
                  <a:srgbClr val="FF0000"/>
                </a:solidFill>
              </a:rPr>
              <a:t>K</a:t>
            </a:r>
            <a:r>
              <a:rPr lang="en-US" sz="1500" b="1" baseline="30000" dirty="0">
                <a:solidFill>
                  <a:srgbClr val="FF0000"/>
                </a:solidFill>
              </a:rPr>
              <a:t>0</a:t>
            </a:r>
            <a:r>
              <a:rPr lang="en-US" sz="1500" b="1" dirty="0">
                <a:solidFill>
                  <a:srgbClr val="FF0000"/>
                </a:solidFill>
              </a:rPr>
              <a:t> mass:  0.49765 GeV/c</a:t>
            </a:r>
            <a:r>
              <a:rPr lang="en-US" sz="1500" b="1" baseline="30000" dirty="0">
                <a:solidFill>
                  <a:srgbClr val="FF0000"/>
                </a:solidFill>
              </a:rPr>
              <a:t>2</a:t>
            </a:r>
            <a:endParaRPr lang="de-CH" sz="1500" b="1" dirty="0">
              <a:solidFill>
                <a:srgbClr val="FF0000"/>
              </a:solidFill>
            </a:endParaRPr>
          </a:p>
        </p:txBody>
      </p:sp>
      <p:sp>
        <p:nvSpPr>
          <p:cNvPr id="93211" name="Line 27"/>
          <p:cNvSpPr>
            <a:spLocks noChangeShapeType="1"/>
          </p:cNvSpPr>
          <p:nvPr/>
        </p:nvSpPr>
        <p:spPr bwMode="auto">
          <a:xfrm flipH="1" flipV="1">
            <a:off x="2253600" y="3984899"/>
            <a:ext cx="2792160" cy="1337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3212" name="Rectangle 28"/>
          <p:cNvSpPr>
            <a:spLocks noChangeArrowheads="1"/>
          </p:cNvSpPr>
          <p:nvPr/>
        </p:nvSpPr>
        <p:spPr bwMode="auto">
          <a:xfrm>
            <a:off x="2989441" y="3584537"/>
            <a:ext cx="1012320" cy="129614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3213" name="Text Box 29"/>
          <p:cNvSpPr txBox="1">
            <a:spLocks noChangeArrowheads="1"/>
          </p:cNvSpPr>
          <p:nvPr/>
        </p:nvSpPr>
        <p:spPr bwMode="auto">
          <a:xfrm>
            <a:off x="2939041" y="1991730"/>
            <a:ext cx="5813280" cy="85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  correct combination of X</a:t>
            </a:r>
            <a:r>
              <a:rPr lang="en-US" sz="1600" b="1" baseline="30000" dirty="0">
                <a:solidFill>
                  <a:srgbClr val="008000"/>
                </a:solidFill>
                <a:sym typeface="Wingdings" charset="2"/>
              </a:rPr>
              <a:t>0</a:t>
            </a: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will stick out statistically</a:t>
            </a:r>
          </a:p>
          <a:p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     from all incorrect combinations !</a:t>
            </a:r>
            <a:endParaRPr lang="de-CH" sz="1600" b="1" dirty="0">
              <a:solidFill>
                <a:srgbClr val="008000"/>
              </a:solidFill>
            </a:endParaRPr>
          </a:p>
          <a:p>
            <a:endParaRPr lang="de-CH" sz="1600" dirty="0"/>
          </a:p>
        </p:txBody>
      </p:sp>
      <p:graphicFrame>
        <p:nvGraphicFramePr>
          <p:cNvPr id="93215" name="Object 31"/>
          <p:cNvGraphicFramePr>
            <a:graphicFrameLocks noChangeAspect="1"/>
          </p:cNvGraphicFramePr>
          <p:nvPr/>
        </p:nvGraphicFramePr>
        <p:xfrm>
          <a:off x="5029920" y="1012427"/>
          <a:ext cx="1236960" cy="368679"/>
        </p:xfrm>
        <a:graphic>
          <a:graphicData uri="http://schemas.openxmlformats.org/presentationml/2006/ole">
            <p:oleObj spid="_x0000_s54275" name="Equation" r:id="rId6" imgW="850680" imgH="253800" progId="Equation.3">
              <p:embed/>
            </p:oleObj>
          </a:graphicData>
        </a:graphic>
      </p:graphicFrame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5105400" y="3733800"/>
            <a:ext cx="2711450" cy="189071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lIns="82918" tIns="41460" rIns="82918" bIns="41460">
            <a:prstTxWarp prst="textNoShape">
              <a:avLst/>
            </a:prstTxWarp>
            <a:spAutoFit/>
          </a:bodyPr>
          <a:lstStyle/>
          <a:p>
            <a:pPr defTabSz="6524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sz="1800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Principle of heavy particles reconstruction </a:t>
            </a:r>
          </a:p>
          <a:p>
            <a:pPr defTabSz="6524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US" sz="1800" dirty="0">
              <a:solidFill>
                <a:schemeClr val="tx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defTabSz="6524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sz="1800" dirty="0">
                <a:solidFill>
                  <a:srgbClr val="0000FF"/>
                </a:solidFill>
                <a:latin typeface="Helvetica" charset="0"/>
                <a:ea typeface="Helvetica" charset="0"/>
                <a:cs typeface="Helvetica" charset="0"/>
              </a:rPr>
              <a:t>Beauty</a:t>
            </a:r>
            <a:r>
              <a:rPr lang="en-US" sz="1800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-, </a:t>
            </a:r>
            <a:r>
              <a:rPr lang="en-US" sz="1800" dirty="0">
                <a:solidFill>
                  <a:srgbClr val="FF6600"/>
                </a:solidFill>
                <a:latin typeface="Helvetica" charset="0"/>
                <a:ea typeface="Helvetica" charset="0"/>
                <a:cs typeface="Helvetica" charset="0"/>
              </a:rPr>
              <a:t>Top</a:t>
            </a:r>
            <a:r>
              <a:rPr lang="en-US" sz="1800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- or </a:t>
            </a:r>
            <a:r>
              <a:rPr lang="en-US" sz="1800" dirty="0">
                <a:solidFill>
                  <a:srgbClr val="008000"/>
                </a:solidFill>
                <a:latin typeface="Helvetica" charset="0"/>
                <a:ea typeface="Helvetica" charset="0"/>
                <a:cs typeface="Helvetica" charset="0"/>
              </a:rPr>
              <a:t>SUSY</a:t>
            </a:r>
            <a:r>
              <a:rPr lang="en-US" sz="1800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 and </a:t>
            </a:r>
            <a:r>
              <a:rPr lang="en-US" sz="1800" dirty="0">
                <a:solidFill>
                  <a:srgbClr val="FF00FF"/>
                </a:solidFill>
                <a:latin typeface="Helvetica" charset="0"/>
                <a:ea typeface="Helvetica" charset="0"/>
                <a:cs typeface="Helvetica" charset="0"/>
              </a:rPr>
              <a:t>Higgs</a:t>
            </a:r>
            <a:r>
              <a:rPr lang="en-US" sz="1800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-Particles </a:t>
            </a:r>
          </a:p>
          <a:p>
            <a:pPr defTabSz="6524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US" sz="1800" dirty="0">
              <a:solidFill>
                <a:schemeClr val="tx2"/>
              </a:solidFill>
              <a:latin typeface="Helvetica" charset="0"/>
              <a:ea typeface="Helvetica" charset="0"/>
              <a:cs typeface="Helvetica" charset="0"/>
            </a:endParaRPr>
          </a:p>
          <a:p>
            <a:pPr defTabSz="652463" hangingPunct="0">
              <a:lnSpc>
                <a:spcPct val="93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sz="1800" dirty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rPr>
              <a:t>is quite similar.</a:t>
            </a:r>
            <a:endParaRPr lang="de-CH" sz="1800" dirty="0">
              <a:solidFill>
                <a:schemeClr val="tx2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29510" y="5879068"/>
            <a:ext cx="381627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CC"/>
                </a:solidFill>
                <a:latin typeface="Helvetica"/>
                <a:cs typeface="Helvetica"/>
              </a:rPr>
              <a:t>H </a:t>
            </a:r>
            <a:r>
              <a:rPr lang="en-US" dirty="0">
                <a:solidFill>
                  <a:srgbClr val="FF00CC"/>
                </a:solidFill>
                <a:latin typeface="Helvetica"/>
                <a:cs typeface="Helvetica"/>
                <a:sym typeface="Wingdings"/>
              </a:rPr>
              <a:t> </a:t>
            </a:r>
            <a:r>
              <a:rPr lang="en-US" dirty="0">
                <a:solidFill>
                  <a:srgbClr val="FF00CC"/>
                </a:solidFill>
                <a:latin typeface="Symbol" charset="2"/>
                <a:cs typeface="Symbol" charset="2"/>
                <a:sym typeface="Wingdings"/>
              </a:rPr>
              <a:t>gg</a:t>
            </a:r>
            <a:r>
              <a:rPr lang="en-US" dirty="0">
                <a:solidFill>
                  <a:srgbClr val="FF00CC"/>
                </a:solidFill>
                <a:latin typeface="Helvetica"/>
                <a:cs typeface="Helvetica"/>
                <a:sym typeface="Wingdings"/>
              </a:rPr>
              <a:t>   </a:t>
            </a:r>
            <a:r>
              <a:rPr lang="en-US" sz="1600" dirty="0">
                <a:latin typeface="Helvetica"/>
                <a:cs typeface="Helvetica"/>
                <a:sym typeface="Wingdings"/>
              </a:rPr>
              <a:t>measure E</a:t>
            </a:r>
            <a:r>
              <a:rPr lang="en-US" sz="1600" baseline="-25000" dirty="0">
                <a:latin typeface="Helvetica"/>
                <a:cs typeface="Helvetica"/>
                <a:sym typeface="Wingdings"/>
              </a:rPr>
              <a:t>1,2</a:t>
            </a:r>
            <a:r>
              <a:rPr lang="en-US" sz="1600" dirty="0">
                <a:latin typeface="Helvetica"/>
                <a:cs typeface="Helvetica"/>
                <a:sym typeface="Wingdings"/>
              </a:rPr>
              <a:t> &amp; </a:t>
            </a:r>
            <a:r>
              <a:rPr lang="en-US" sz="1600" dirty="0">
                <a:latin typeface="Symbol" charset="2"/>
              </a:rPr>
              <a:t>q</a:t>
            </a:r>
            <a:r>
              <a:rPr lang="en-US" sz="1600" baseline="-25000" dirty="0"/>
              <a:t>1,2</a:t>
            </a:r>
            <a:r>
              <a:rPr lang="en-US" sz="1600" dirty="0"/>
              <a:t> of photons</a:t>
            </a:r>
          </a:p>
          <a:p>
            <a:r>
              <a:rPr lang="en-US" sz="1600" dirty="0"/>
              <a:t>Electromagnetic Calorimeter (ECAL) </a:t>
            </a:r>
            <a:r>
              <a:rPr lang="en-US" sz="1600" dirty="0">
                <a:latin typeface="Helvetica"/>
                <a:cs typeface="Helvetica"/>
                <a:sym typeface="Wingdings"/>
              </a:rPr>
              <a:t> </a:t>
            </a:r>
            <a:endParaRPr lang="en-US" sz="1600" dirty="0">
              <a:latin typeface="Helvetica"/>
              <a:cs typeface="Helvetica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6" grpId="0"/>
      <p:bldP spid="93207" grpId="1"/>
      <p:bldP spid="93207" grpId="2"/>
      <p:bldP spid="93208" grpId="0"/>
      <p:bldP spid="93209" grpId="0" animBg="1"/>
      <p:bldP spid="93210" grpId="0" animBg="1"/>
      <p:bldP spid="93210" grpId="1" animBg="1"/>
      <p:bldP spid="93211" grpId="0" animBg="1"/>
      <p:bldP spid="93211" grpId="1" animBg="1"/>
      <p:bldP spid="93212" grpId="0" animBg="1"/>
      <p:bldP spid="15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93528" y="300335"/>
            <a:ext cx="4511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 smtClean="0">
                <a:solidFill>
                  <a:srgbClr val="1406B1"/>
                </a:solidFill>
              </a:rPr>
              <a:t>Charge Collection  in 3D Detectors</a:t>
            </a:r>
            <a:endParaRPr lang="en-US" sz="2400" u="sng" dirty="0">
              <a:solidFill>
                <a:srgbClr val="1406B1"/>
              </a:solidFill>
            </a:endParaRPr>
          </a:p>
        </p:txBody>
      </p:sp>
      <p:pic>
        <p:nvPicPr>
          <p:cNvPr id="6" name="Picture 5" descr="RD50_3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90600"/>
            <a:ext cx="3581399" cy="2542673"/>
          </a:xfrm>
          <a:prstGeom prst="rect">
            <a:avLst/>
          </a:prstGeom>
        </p:spPr>
      </p:pic>
      <p:pic>
        <p:nvPicPr>
          <p:cNvPr id="7" name="Picture 6" descr="RD50_3D_unirra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304800"/>
            <a:ext cx="2570480" cy="1778000"/>
          </a:xfrm>
          <a:prstGeom prst="rect">
            <a:avLst/>
          </a:prstGeom>
        </p:spPr>
      </p:pic>
      <p:pic>
        <p:nvPicPr>
          <p:cNvPr id="8" name="Picture 7" descr="RD50_3D_irra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1" y="2285999"/>
            <a:ext cx="2745740" cy="1767840"/>
          </a:xfrm>
          <a:prstGeom prst="rect">
            <a:avLst/>
          </a:prstGeom>
        </p:spPr>
      </p:pic>
      <p:pic>
        <p:nvPicPr>
          <p:cNvPr id="9" name="Picture 8" descr="RD50_charge_multiplicatio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4038600"/>
            <a:ext cx="3505200" cy="237565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57200" y="3886200"/>
            <a:ext cx="47244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short charge collection distance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insensitive regions for tracks passing through electrode pillars. </a:t>
            </a:r>
            <a:r>
              <a:rPr lang="en-US" sz="1600" dirty="0" smtClean="0"/>
              <a:t>e.g. 90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 tracks</a:t>
            </a:r>
            <a:endParaRPr lang="en-US" dirty="0" smtClean="0"/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interleaved electrode pillars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capacitance !</a:t>
            </a:r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3D sensors show avalanche charge </a:t>
            </a:r>
            <a:r>
              <a:rPr lang="en-US" u="sng" dirty="0" smtClean="0"/>
              <a:t>multiplication</a:t>
            </a:r>
            <a:r>
              <a:rPr lang="en-US" dirty="0" smtClean="0"/>
              <a:t> after irradiation</a:t>
            </a:r>
            <a:r>
              <a:rPr lang="en-US" sz="1400" dirty="0" smtClean="0"/>
              <a:t>. (seen also in planar)</a:t>
            </a:r>
            <a:endParaRPr lang="en-US" dirty="0" smtClean="0"/>
          </a:p>
          <a:p>
            <a:r>
              <a:rPr lang="en-US" dirty="0" smtClean="0">
                <a:sym typeface="Wingdings"/>
              </a:rPr>
              <a:t>       non gaussian sensor noise in read out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6336268"/>
            <a:ext cx="46121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3D-silicon sensors planned in ATLAS ILB pixel upgrade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84024" y="253424"/>
            <a:ext cx="31440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 smtClean="0">
                <a:solidFill>
                  <a:srgbClr val="1406B1"/>
                </a:solidFill>
              </a:rPr>
              <a:t>Diamond Sensors</a:t>
            </a:r>
            <a:endParaRPr lang="en-US" sz="1400" dirty="0" smtClean="0">
              <a:solidFill>
                <a:srgbClr val="1406B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1133" y="1690468"/>
            <a:ext cx="5029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Particle detectors from Chemical Vapor Deposited (CVD) Diamond are trapping defect dominated. </a:t>
            </a:r>
          </a:p>
        </p:txBody>
      </p:sp>
      <p:sp>
        <p:nvSpPr>
          <p:cNvPr id="7" name="Rectangle 6"/>
          <p:cNvSpPr/>
          <p:nvPr/>
        </p:nvSpPr>
        <p:spPr>
          <a:xfrm>
            <a:off x="5334000" y="4893439"/>
            <a:ext cx="3581400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/>
              <a:t>Running construction projects: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- ATLAS Beam Conditions Monitor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- CMS Pixel Luminosity Telescope </a:t>
            </a:r>
          </a:p>
          <a:p>
            <a:pPr>
              <a:spcAft>
                <a:spcPts val="600"/>
              </a:spcAft>
            </a:pPr>
            <a:r>
              <a:rPr lang="en-US" dirty="0" smtClean="0"/>
              <a:t>- ATLAS Diamond Beam Monitor</a:t>
            </a:r>
            <a:endParaRPr lang="en-US" dirty="0"/>
          </a:p>
        </p:txBody>
      </p:sp>
      <p:pic>
        <p:nvPicPr>
          <p:cNvPr id="8" name="Picture 7" descr="RD42_charge_distanc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914400"/>
            <a:ext cx="3276600" cy="20625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09600" y="2325469"/>
            <a:ext cx="4648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Mono-crystalline diamonds show much better  charge collection distances !</a:t>
            </a:r>
            <a:endParaRPr lang="en-US" dirty="0"/>
          </a:p>
        </p:txBody>
      </p:sp>
      <p:pic>
        <p:nvPicPr>
          <p:cNvPr id="10" name="Picture 9" descr="RD42_mono_poly_char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3441955"/>
            <a:ext cx="4419600" cy="31874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6091" y="3048000"/>
            <a:ext cx="369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1406B1"/>
                </a:solidFill>
              </a:rPr>
              <a:t>Mono- / Poly-crystalline Comparison </a:t>
            </a:r>
            <a:endParaRPr lang="en-US" b="1" u="sng" dirty="0">
              <a:solidFill>
                <a:srgbClr val="1406B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791200" y="3505200"/>
            <a:ext cx="2971800" cy="923330"/>
          </a:xfrm>
          <a:prstGeom prst="rect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Poly-crystalline material shifted by ≈ 3.8 × 10</a:t>
            </a:r>
            <a:r>
              <a:rPr lang="en-US" b="1" baseline="30000" dirty="0" smtClean="0">
                <a:solidFill>
                  <a:srgbClr val="008000"/>
                </a:solidFill>
              </a:rPr>
              <a:t>15</a:t>
            </a:r>
            <a:r>
              <a:rPr lang="en-US" b="1" dirty="0" smtClean="0">
                <a:solidFill>
                  <a:srgbClr val="008000"/>
                </a:solidFill>
              </a:rPr>
              <a:t> p/cm</a:t>
            </a:r>
            <a:r>
              <a:rPr lang="en-US" b="1" baseline="30000" dirty="0" smtClean="0">
                <a:solidFill>
                  <a:srgbClr val="008000"/>
                </a:solidFill>
              </a:rPr>
              <a:t>2</a:t>
            </a:r>
            <a:r>
              <a:rPr lang="en-US" b="1" dirty="0" smtClean="0">
                <a:solidFill>
                  <a:srgbClr val="008000"/>
                </a:solidFill>
              </a:rPr>
              <a:t> to mono-crystalline material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94457" y="152400"/>
            <a:ext cx="1139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A452A"/>
                </a:solidFill>
              </a:rPr>
              <a:t>(RD42, ETHZ)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9600" y="953869"/>
            <a:ext cx="5029199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Diamond pixel sensor can be operated at 300</a:t>
            </a:r>
            <a:r>
              <a:rPr lang="en-US" baseline="30000" dirty="0" smtClean="0"/>
              <a:t>0</a:t>
            </a:r>
            <a:r>
              <a:rPr lang="en-US" dirty="0" smtClean="0"/>
              <a:t>K</a:t>
            </a:r>
          </a:p>
          <a:p>
            <a:pPr>
              <a:buFont typeface="Arial"/>
              <a:buChar char="•"/>
            </a:pPr>
            <a:r>
              <a:rPr lang="en-US" dirty="0" smtClean="0"/>
              <a:t> Excellent thermal conductor </a:t>
            </a:r>
            <a:r>
              <a:rPr lang="en-US" dirty="0" smtClean="0">
                <a:sym typeface="Wingdings"/>
              </a:rPr>
              <a:t> heat removal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4530060"/>
            <a:ext cx="78486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  Role of micro-electronics is crucial </a:t>
            </a:r>
          </a:p>
          <a:p>
            <a:r>
              <a:rPr lang="en-US" dirty="0" smtClean="0"/>
              <a:t>	- reduce costs of highly segmented systems</a:t>
            </a:r>
          </a:p>
          <a:p>
            <a:r>
              <a:rPr lang="en-US" dirty="0" smtClean="0"/>
              <a:t>	- reduce power of digitisation/wave form sampling &amp; read-out</a:t>
            </a:r>
          </a:p>
          <a:p>
            <a:r>
              <a:rPr lang="en-US" dirty="0" smtClean="0"/>
              <a:t>	- fast timing in highly segmented systems  </a:t>
            </a:r>
            <a:r>
              <a:rPr lang="en-US" sz="1400" dirty="0" smtClean="0">
                <a:solidFill>
                  <a:srgbClr val="4A452A"/>
                </a:solidFill>
              </a:rPr>
              <a:t>(very forward  E/HCAL 20-30psec possibel )</a:t>
            </a:r>
            <a:endParaRPr lang="en-US" dirty="0" smtClean="0">
              <a:solidFill>
                <a:srgbClr val="4A452A"/>
              </a:solidFill>
            </a:endParaRPr>
          </a:p>
          <a:p>
            <a:pPr>
              <a:spcAft>
                <a:spcPts val="600"/>
              </a:spcAft>
            </a:pPr>
            <a:r>
              <a:rPr lang="en-US" dirty="0" smtClean="0"/>
              <a:t>	- flexible detector specific digital data manipulations (FPGA)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76200"/>
            <a:ext cx="4820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dirty="0" smtClean="0">
                <a:solidFill>
                  <a:srgbClr val="1406B1"/>
                </a:solidFill>
              </a:rPr>
              <a:t>Summary &amp; Conclusions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685800" y="914400"/>
            <a:ext cx="739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 LHC detectors have produced marvelous results and performed very well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1371600"/>
            <a:ext cx="708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 Appologize for all the superbe sub-detector results not mentioned here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85800" y="1817132"/>
            <a:ext cx="7315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 Remarkable physics performance </a:t>
            </a:r>
            <a:r>
              <a:rPr lang="en-US" i="1" u="sng" dirty="0" smtClean="0"/>
              <a:t>of both</a:t>
            </a:r>
            <a:r>
              <a:rPr lang="en-US" dirty="0" smtClean="0"/>
              <a:t> GP LHC experiments, with rather different design choices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85800" y="2590800"/>
            <a:ext cx="6814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 Each experiment is  a </a:t>
            </a:r>
            <a:r>
              <a:rPr lang="en-US" i="1" u="sng" dirty="0" smtClean="0"/>
              <a:t>unique</a:t>
            </a:r>
            <a:r>
              <a:rPr lang="en-US" dirty="0" smtClean="0"/>
              <a:t> prototype with its very unique problems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3027402"/>
            <a:ext cx="716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 Not everything went perfect at all times, but ingenuity and dedication of people allowed to cope with problems, even beyond design boundary conditions  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4066401"/>
            <a:ext cx="7620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 Commissioning &amp; calibration continues </a:t>
            </a:r>
            <a:r>
              <a:rPr lang="en-US" dirty="0" smtClean="0">
                <a:sym typeface="Wingdings"/>
              </a:rPr>
              <a:t> algorithmic performance upgrade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6148864"/>
            <a:ext cx="784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 High speed data read-out links will play a crucial role in upgrade of LHC detectors  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5" grpId="0"/>
      <p:bldP spid="7" grpId="0"/>
      <p:bldP spid="8" grpId="0"/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Latsis Symp.  3.June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LHC Detectors  ,   R. Horisberger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85344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1406B1"/>
                </a:solidFill>
              </a:rPr>
              <a:t>HL-LHC with many Pile-Up events will challenge calorimeter based  physics analysis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dirty="0" smtClean="0"/>
              <a:t> </a:t>
            </a:r>
            <a:r>
              <a:rPr lang="en-US" dirty="0" smtClean="0">
                <a:solidFill>
                  <a:srgbClr val="1406B1"/>
                </a:solidFill>
              </a:rPr>
              <a:t>Tracker crucial in this task </a:t>
            </a:r>
            <a:r>
              <a:rPr lang="en-US" dirty="0" smtClean="0">
                <a:solidFill>
                  <a:srgbClr val="1406B1"/>
                </a:solidFill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b="1" i="1" dirty="0" smtClean="0">
                <a:solidFill>
                  <a:srgbClr val="008000"/>
                </a:solidFill>
                <a:sym typeface="Wingdings"/>
              </a:rPr>
              <a:t>particle flow</a:t>
            </a:r>
            <a:r>
              <a:rPr lang="en-US" b="1" i="1" dirty="0" smtClean="0">
                <a:solidFill>
                  <a:srgbClr val="008000"/>
                </a:solidFill>
              </a:rPr>
              <a:t> 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</a:t>
            </a:r>
            <a:r>
              <a:rPr lang="en-US" b="1" dirty="0" smtClean="0">
                <a:solidFill>
                  <a:srgbClr val="FF0000"/>
                </a:solidFill>
                <a:sym typeface="Wingdings"/>
              </a:rPr>
              <a:t> combined tracker-calorimeter design</a:t>
            </a:r>
            <a:endParaRPr lang="en-US" b="1" dirty="0" smtClean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cs typeface="Helvetica"/>
              </a:rPr>
              <a:t> </a:t>
            </a:r>
            <a:r>
              <a:rPr lang="en-US" dirty="0" smtClean="0">
                <a:solidFill>
                  <a:srgbClr val="1406B1"/>
                </a:solidFill>
                <a:cs typeface="Helvetica"/>
              </a:rPr>
              <a:t>Tracker needs to be designed for particle flow task</a:t>
            </a:r>
            <a:r>
              <a:rPr lang="en-US" dirty="0" smtClean="0">
                <a:cs typeface="Helvetica"/>
              </a:rPr>
              <a:t>   </a:t>
            </a:r>
            <a:r>
              <a:rPr lang="en-US" sz="1600" dirty="0" smtClean="0">
                <a:solidFill>
                  <a:schemeClr val="accent5">
                    <a:lumMod val="75000"/>
                  </a:schemeClr>
                </a:solidFill>
                <a:cs typeface="Helvetica"/>
                <a:sym typeface="Wingdings"/>
              </a:rPr>
              <a:t> e.g. re-seeding at outer radii</a:t>
            </a:r>
            <a:endParaRPr lang="en-US" dirty="0" smtClean="0">
              <a:solidFill>
                <a:schemeClr val="accent5">
                  <a:lumMod val="75000"/>
                </a:schemeClr>
              </a:solidFill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3287018"/>
            <a:ext cx="83058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b="1" i="1" dirty="0" smtClean="0">
                <a:solidFill>
                  <a:srgbClr val="FF00CC"/>
                </a:solidFill>
                <a:cs typeface="Helvetica"/>
              </a:rPr>
              <a:t>However: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cs typeface="Helvetica"/>
              </a:rPr>
              <a:t> Feed back mechanism from physics to improved hardware not so clear established 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cs typeface="Helvetica"/>
              </a:rPr>
              <a:t> Segregation of physics analysis community to detector builders is serious problem.</a:t>
            </a:r>
          </a:p>
        </p:txBody>
      </p:sp>
      <p:sp>
        <p:nvSpPr>
          <p:cNvPr id="8" name="Rectangle 7"/>
          <p:cNvSpPr/>
          <p:nvPr/>
        </p:nvSpPr>
        <p:spPr>
          <a:xfrm>
            <a:off x="533400" y="4734818"/>
            <a:ext cx="8001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b="1" i="1" dirty="0" smtClean="0">
                <a:solidFill>
                  <a:srgbClr val="008000"/>
                </a:solidFill>
                <a:cs typeface="Helvetica"/>
              </a:rPr>
              <a:t>Hopes:</a:t>
            </a:r>
          </a:p>
          <a:p>
            <a:pPr>
              <a:spcBef>
                <a:spcPts val="1200"/>
              </a:spcBef>
              <a:buFont typeface="Arial"/>
              <a:buChar char="•"/>
            </a:pPr>
            <a:r>
              <a:rPr lang="en-US" dirty="0" smtClean="0">
                <a:cs typeface="Helvetica"/>
              </a:rPr>
              <a:t> High eta region (2.5-4.5) detectors could be pioneered and could pionieer new very high performance technologies (pixels 1-2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cs typeface="Helvetica"/>
              </a:rPr>
              <a:t>m resolution , highly segmented calorimeter)  </a:t>
            </a:r>
            <a:r>
              <a:rPr lang="en-US" i="1" dirty="0" smtClean="0">
                <a:solidFill>
                  <a:schemeClr val="accent3">
                    <a:lumMod val="50000"/>
                  </a:schemeClr>
                </a:solidFill>
                <a:cs typeface="Helvetica"/>
                <a:sym typeface="Wingdings"/>
              </a:rPr>
              <a:t> design cycle possibility for young LHC physicists.</a:t>
            </a:r>
            <a:endParaRPr lang="en-US" i="1" dirty="0" smtClean="0">
              <a:solidFill>
                <a:schemeClr val="accent3">
                  <a:lumMod val="50000"/>
                </a:schemeClr>
              </a:solidFill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457200"/>
            <a:ext cx="807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dirty="0" smtClean="0">
                <a:cs typeface="Helvetica"/>
              </a:rPr>
              <a:t> Relatively low mass of the Higgs-like particle implies  fairly soft pT spectrum </a:t>
            </a:r>
          </a:p>
          <a:p>
            <a:pPr marL="180000">
              <a:spcBef>
                <a:spcPts val="600"/>
              </a:spcBef>
            </a:pPr>
            <a:r>
              <a:rPr lang="en-US" dirty="0" smtClean="0">
                <a:cs typeface="Helvetica"/>
                <a:sym typeface="Wingdings"/>
              </a:rPr>
              <a:t> must </a:t>
            </a:r>
            <a:r>
              <a:rPr lang="en-US" dirty="0" smtClean="0">
                <a:cs typeface="Helvetica"/>
              </a:rPr>
              <a:t>use relatively low threshold triggers </a:t>
            </a:r>
            <a:r>
              <a:rPr lang="en-US" dirty="0" smtClean="0">
                <a:cs typeface="Helvetica"/>
                <a:sym typeface="Wingdings"/>
              </a:rPr>
              <a:t>under challenging pile-up conditions </a:t>
            </a:r>
          </a:p>
          <a:p>
            <a:pPr marL="180000">
              <a:spcBef>
                <a:spcPts val="600"/>
              </a:spcBef>
            </a:pPr>
            <a:r>
              <a:rPr lang="en-US" dirty="0" smtClean="0">
                <a:cs typeface="Helvetica"/>
                <a:sym typeface="Wingdings"/>
              </a:rPr>
              <a:t></a:t>
            </a:r>
            <a:r>
              <a:rPr lang="en-US" dirty="0" smtClean="0">
                <a:solidFill>
                  <a:srgbClr val="0000FF"/>
                </a:solidFill>
                <a:cs typeface="Helvetica"/>
                <a:sym typeface="Wingdings"/>
              </a:rPr>
              <a:t> </a:t>
            </a:r>
            <a:r>
              <a:rPr lang="en-US" dirty="0" smtClean="0">
                <a:solidFill>
                  <a:schemeClr val="accent1">
                    <a:lumMod val="50000"/>
                  </a:schemeClr>
                </a:solidFill>
                <a:cs typeface="Helvetica"/>
                <a:sym typeface="Wingdings"/>
              </a:rPr>
              <a:t>high speed data readout links  (opto-links) could evtl. save us! </a:t>
            </a:r>
            <a:r>
              <a:rPr lang="en-US" dirty="0" smtClean="0">
                <a:solidFill>
                  <a:srgbClr val="0000FF"/>
                </a:solidFill>
                <a:cs typeface="Helvetica"/>
                <a:sym typeface="Wingding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447800" y="2568714"/>
            <a:ext cx="6582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008000"/>
                </a:solidFill>
              </a:rPr>
              <a:t>Thank you for your attention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ext Box 29"/>
          <p:cNvSpPr txBox="1">
            <a:spLocks noChangeArrowheads="1"/>
          </p:cNvSpPr>
          <p:nvPr/>
        </p:nvSpPr>
        <p:spPr bwMode="auto">
          <a:xfrm>
            <a:off x="827969" y="0"/>
            <a:ext cx="5420431" cy="59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defTabSz="829452"/>
            <a:r>
              <a:rPr lang="en-US" sz="3300" b="1" dirty="0">
                <a:solidFill>
                  <a:srgbClr val="0000CC"/>
                </a:solidFill>
              </a:rPr>
              <a:t>The Trouble with Experiments</a:t>
            </a:r>
            <a:endParaRPr lang="de-CH" sz="3300" b="1" baseline="30000" dirty="0">
              <a:solidFill>
                <a:srgbClr val="33CC33"/>
              </a:solidFill>
            </a:endParaRPr>
          </a:p>
        </p:txBody>
      </p:sp>
      <p:sp>
        <p:nvSpPr>
          <p:cNvPr id="282680" name="Text Box 56"/>
          <p:cNvSpPr txBox="1">
            <a:spLocks noChangeArrowheads="1"/>
          </p:cNvSpPr>
          <p:nvPr/>
        </p:nvSpPr>
        <p:spPr bwMode="auto">
          <a:xfrm>
            <a:off x="6088680" y="1306889"/>
            <a:ext cx="896576" cy="32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7F7F7F"/>
                </a:solidFill>
              </a:rPr>
              <a:t>Detector</a:t>
            </a:r>
            <a:endParaRPr lang="de-CH" sz="1600" dirty="0">
              <a:solidFill>
                <a:srgbClr val="7F7F7F"/>
              </a:solidFill>
            </a:endParaRPr>
          </a:p>
        </p:txBody>
      </p:sp>
      <p:sp>
        <p:nvSpPr>
          <p:cNvPr id="282681" name="Text Box 57"/>
          <p:cNvSpPr txBox="1">
            <a:spLocks noChangeArrowheads="1"/>
          </p:cNvSpPr>
          <p:nvPr/>
        </p:nvSpPr>
        <p:spPr bwMode="auto">
          <a:xfrm>
            <a:off x="6103080" y="3110320"/>
            <a:ext cx="896576" cy="32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rgbClr val="7F7F7F"/>
                </a:solidFill>
              </a:rPr>
              <a:t>Detector</a:t>
            </a:r>
            <a:endParaRPr lang="de-CH" sz="1600" dirty="0">
              <a:solidFill>
                <a:srgbClr val="7F7F7F"/>
              </a:solidFill>
            </a:endParaRPr>
          </a:p>
        </p:txBody>
      </p:sp>
      <p:grpSp>
        <p:nvGrpSpPr>
          <p:cNvPr id="146" name="Group 145"/>
          <p:cNvGrpSpPr/>
          <p:nvPr/>
        </p:nvGrpSpPr>
        <p:grpSpPr>
          <a:xfrm>
            <a:off x="3124200" y="1240642"/>
            <a:ext cx="3962400" cy="2286960"/>
            <a:chOff x="2438400" y="1164441"/>
            <a:chExt cx="3962400" cy="2286960"/>
          </a:xfrm>
        </p:grpSpPr>
        <p:sp>
          <p:nvSpPr>
            <p:cNvPr id="282676" name="Line 52"/>
            <p:cNvSpPr>
              <a:spLocks noChangeShapeType="1"/>
            </p:cNvSpPr>
            <p:nvPr/>
          </p:nvSpPr>
          <p:spPr bwMode="auto">
            <a:xfrm>
              <a:off x="2711520" y="1654092"/>
              <a:ext cx="3264480" cy="0"/>
            </a:xfrm>
            <a:prstGeom prst="line">
              <a:avLst/>
            </a:prstGeom>
            <a:noFill/>
            <a:ln w="28575">
              <a:solidFill>
                <a:srgbClr val="A6A6A6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677" name="Line 53"/>
            <p:cNvSpPr>
              <a:spLocks noChangeShapeType="1"/>
            </p:cNvSpPr>
            <p:nvPr/>
          </p:nvSpPr>
          <p:spPr bwMode="auto">
            <a:xfrm>
              <a:off x="2711520" y="1164441"/>
              <a:ext cx="3264480" cy="0"/>
            </a:xfrm>
            <a:prstGeom prst="line">
              <a:avLst/>
            </a:prstGeom>
            <a:noFill/>
            <a:ln w="28575">
              <a:solidFill>
                <a:srgbClr val="A6A6A6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678" name="Line 54"/>
            <p:cNvSpPr>
              <a:spLocks noChangeShapeType="1"/>
            </p:cNvSpPr>
            <p:nvPr/>
          </p:nvSpPr>
          <p:spPr bwMode="auto">
            <a:xfrm>
              <a:off x="2711520" y="3451401"/>
              <a:ext cx="3264480" cy="0"/>
            </a:xfrm>
            <a:prstGeom prst="line">
              <a:avLst/>
            </a:prstGeom>
            <a:noFill/>
            <a:ln w="28575">
              <a:solidFill>
                <a:srgbClr val="A6A6A6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679" name="Line 55"/>
            <p:cNvSpPr>
              <a:spLocks noChangeShapeType="1"/>
            </p:cNvSpPr>
            <p:nvPr/>
          </p:nvSpPr>
          <p:spPr bwMode="auto">
            <a:xfrm>
              <a:off x="2711520" y="2961750"/>
              <a:ext cx="3264480" cy="0"/>
            </a:xfrm>
            <a:prstGeom prst="line">
              <a:avLst/>
            </a:prstGeom>
            <a:noFill/>
            <a:ln w="28575">
              <a:solidFill>
                <a:srgbClr val="A6A6A6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cxnSp>
          <p:nvCxnSpPr>
            <p:cNvPr id="133" name="Straight Connector 132"/>
            <p:cNvCxnSpPr/>
            <p:nvPr/>
          </p:nvCxnSpPr>
          <p:spPr>
            <a:xfrm>
              <a:off x="2438400" y="2297296"/>
              <a:ext cx="3962400" cy="1588"/>
            </a:xfrm>
            <a:prstGeom prst="line">
              <a:avLst/>
            </a:prstGeom>
            <a:ln w="6350" cap="flat" cmpd="sng" algn="ctr">
              <a:solidFill>
                <a:schemeClr val="accent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6" name="TextBox 135"/>
          <p:cNvSpPr txBox="1"/>
          <p:nvPr/>
        </p:nvSpPr>
        <p:spPr>
          <a:xfrm>
            <a:off x="381000" y="3810000"/>
            <a:ext cx="7763664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508FF"/>
                </a:solidFill>
                <a:latin typeface="Helvetica"/>
                <a:cs typeface="Helvetica"/>
              </a:rPr>
              <a:t>Real detectors have:</a:t>
            </a:r>
          </a:p>
          <a:p>
            <a:pPr>
              <a:buFont typeface="Arial"/>
              <a:buChar char="•"/>
            </a:pPr>
            <a:r>
              <a:rPr lang="en-US" sz="1600" dirty="0">
                <a:latin typeface="Helvetica"/>
                <a:cs typeface="Helvetica"/>
              </a:rPr>
              <a:t> finite mass  	               </a:t>
            </a:r>
            <a:r>
              <a:rPr lang="en-US" sz="1600" dirty="0">
                <a:latin typeface="Helvetica"/>
                <a:cs typeface="Helvetica"/>
                <a:sym typeface="Wingdings"/>
              </a:rPr>
              <a:t> particle interactions  (mult. scat., </a:t>
            </a:r>
            <a:r>
              <a:rPr lang="en-US" sz="1600" dirty="0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dirty="0">
                <a:solidFill>
                  <a:srgbClr val="FF0000"/>
                </a:solidFill>
                <a:latin typeface="Helvetica"/>
                <a:cs typeface="Helvetica"/>
                <a:sym typeface="Wingdings"/>
              </a:rPr>
              <a:t>-conversion, nucl. int.</a:t>
            </a:r>
            <a:r>
              <a:rPr lang="en-US" sz="1600" dirty="0">
                <a:latin typeface="Helvetica"/>
                <a:cs typeface="Helvetica"/>
                <a:sym typeface="Wingdings"/>
              </a:rPr>
              <a:t>) </a:t>
            </a:r>
          </a:p>
          <a:p>
            <a:pPr>
              <a:buFont typeface="Arial"/>
              <a:buChar char="•"/>
            </a:pPr>
            <a:r>
              <a:rPr lang="en-US" sz="1600" dirty="0">
                <a:latin typeface="Helvetica"/>
                <a:cs typeface="Helvetica"/>
              </a:rPr>
              <a:t> multiple event Pile-Up  </a:t>
            </a:r>
            <a:r>
              <a:rPr lang="en-US" sz="1600" dirty="0">
                <a:latin typeface="Helvetica"/>
                <a:cs typeface="Helvetica"/>
                <a:sym typeface="Wingdings"/>
              </a:rPr>
              <a:t> track reconstruction: efficiency / fakes</a:t>
            </a:r>
          </a:p>
          <a:p>
            <a:pPr>
              <a:buFont typeface="Arial"/>
              <a:buChar char="•"/>
            </a:pPr>
            <a:r>
              <a:rPr lang="en-US" sz="1600" dirty="0">
                <a:latin typeface="Helvetica"/>
                <a:cs typeface="Helvetica"/>
                <a:sym typeface="Wingdings"/>
              </a:rPr>
              <a:t> finite resolution              merging detector hits</a:t>
            </a:r>
          </a:p>
          <a:p>
            <a:pPr>
              <a:buFont typeface="Arial"/>
              <a:buChar char="•"/>
            </a:pPr>
            <a:r>
              <a:rPr lang="en-US" sz="1600" dirty="0">
                <a:latin typeface="Helvetica"/>
                <a:cs typeface="Helvetica"/>
                <a:sym typeface="Wingdings"/>
              </a:rPr>
              <a:t> finite data rates	        limited data samples, limit in statistics of rare physics</a:t>
            </a:r>
          </a:p>
        </p:txBody>
      </p:sp>
      <p:grpSp>
        <p:nvGrpSpPr>
          <p:cNvPr id="251" name="Group 250"/>
          <p:cNvGrpSpPr/>
          <p:nvPr/>
        </p:nvGrpSpPr>
        <p:grpSpPr>
          <a:xfrm>
            <a:off x="3559680" y="848922"/>
            <a:ext cx="2841120" cy="3037280"/>
            <a:chOff x="130680" y="925121"/>
            <a:chExt cx="2841120" cy="3037280"/>
          </a:xfrm>
        </p:grpSpPr>
        <p:grpSp>
          <p:nvGrpSpPr>
            <p:cNvPr id="161" name="Group 13"/>
            <p:cNvGrpSpPr>
              <a:grpSpLocks/>
            </p:cNvGrpSpPr>
            <p:nvPr/>
          </p:nvGrpSpPr>
          <p:grpSpPr bwMode="auto">
            <a:xfrm>
              <a:off x="1576440" y="2421439"/>
              <a:ext cx="72000" cy="73447"/>
              <a:chOff x="2244" y="1637"/>
              <a:chExt cx="46" cy="47"/>
            </a:xfrm>
          </p:grpSpPr>
          <p:sp>
            <p:nvSpPr>
              <p:cNvPr id="247" name="Line 14"/>
              <p:cNvSpPr>
                <a:spLocks noChangeShapeType="1"/>
              </p:cNvSpPr>
              <p:nvPr/>
            </p:nvSpPr>
            <p:spPr bwMode="auto">
              <a:xfrm flipV="1">
                <a:off x="2244" y="1638"/>
                <a:ext cx="46" cy="4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48" name="Line 15"/>
              <p:cNvSpPr>
                <a:spLocks noChangeShapeType="1"/>
              </p:cNvSpPr>
              <p:nvPr/>
            </p:nvSpPr>
            <p:spPr bwMode="auto">
              <a:xfrm>
                <a:off x="2245" y="1637"/>
                <a:ext cx="45" cy="4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</p:grpSp>
        <p:sp>
          <p:nvSpPr>
            <p:cNvPr id="162" name="Line 38"/>
            <p:cNvSpPr>
              <a:spLocks noChangeShapeType="1"/>
            </p:cNvSpPr>
            <p:nvPr/>
          </p:nvSpPr>
          <p:spPr bwMode="auto">
            <a:xfrm>
              <a:off x="1599480" y="2460322"/>
              <a:ext cx="1372320" cy="14703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>
                <a:latin typeface="Calibri (Body)"/>
                <a:cs typeface="Calibri (Body)"/>
              </a:endParaRPr>
            </a:p>
          </p:txBody>
        </p:sp>
        <p:sp>
          <p:nvSpPr>
            <p:cNvPr id="163" name="Line 39"/>
            <p:cNvSpPr>
              <a:spLocks noChangeShapeType="1"/>
            </p:cNvSpPr>
            <p:nvPr/>
          </p:nvSpPr>
          <p:spPr bwMode="auto">
            <a:xfrm>
              <a:off x="326520" y="958245"/>
              <a:ext cx="1272960" cy="15020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>
                <a:latin typeface="Calibri (Body)"/>
                <a:cs typeface="Calibri (Body)"/>
              </a:endParaRPr>
            </a:p>
          </p:txBody>
        </p:sp>
        <p:sp>
          <p:nvSpPr>
            <p:cNvPr id="164" name="Line 40"/>
            <p:cNvSpPr>
              <a:spLocks noChangeShapeType="1"/>
            </p:cNvSpPr>
            <p:nvPr/>
          </p:nvSpPr>
          <p:spPr bwMode="auto">
            <a:xfrm flipV="1">
              <a:off x="1599480" y="958245"/>
              <a:ext cx="1241280" cy="150207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>
                <a:latin typeface="Calibri (Body)"/>
                <a:cs typeface="Calibri (Body)"/>
              </a:endParaRPr>
            </a:p>
          </p:txBody>
        </p:sp>
        <p:sp>
          <p:nvSpPr>
            <p:cNvPr id="165" name="Line 41"/>
            <p:cNvSpPr>
              <a:spLocks noChangeShapeType="1"/>
            </p:cNvSpPr>
            <p:nvPr/>
          </p:nvSpPr>
          <p:spPr bwMode="auto">
            <a:xfrm>
              <a:off x="1599480" y="2460322"/>
              <a:ext cx="360000" cy="14703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>
                <a:latin typeface="Calibri (Body)"/>
                <a:cs typeface="Calibri (Body)"/>
              </a:endParaRPr>
            </a:p>
          </p:txBody>
        </p:sp>
        <p:sp>
          <p:nvSpPr>
            <p:cNvPr id="166" name="Line 42"/>
            <p:cNvSpPr>
              <a:spLocks noChangeShapeType="1"/>
            </p:cNvSpPr>
            <p:nvPr/>
          </p:nvSpPr>
          <p:spPr bwMode="auto">
            <a:xfrm flipH="1">
              <a:off x="130680" y="2460323"/>
              <a:ext cx="1468800" cy="15020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>
                <a:latin typeface="Calibri (Body)"/>
                <a:cs typeface="Calibri (Body)"/>
              </a:endParaRPr>
            </a:p>
          </p:txBody>
        </p:sp>
        <p:sp>
          <p:nvSpPr>
            <p:cNvPr id="167" name="Line 43"/>
            <p:cNvSpPr>
              <a:spLocks noChangeShapeType="1"/>
            </p:cNvSpPr>
            <p:nvPr/>
          </p:nvSpPr>
          <p:spPr bwMode="auto">
            <a:xfrm flipH="1">
              <a:off x="1599480" y="925121"/>
              <a:ext cx="0" cy="15352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>
                <a:latin typeface="Calibri (Body)"/>
                <a:cs typeface="Calibri (Body)"/>
              </a:endParaRPr>
            </a:p>
          </p:txBody>
        </p:sp>
        <p:grpSp>
          <p:nvGrpSpPr>
            <p:cNvPr id="168" name="Group 68"/>
            <p:cNvGrpSpPr>
              <a:grpSpLocks/>
            </p:cNvGrpSpPr>
            <p:nvPr/>
          </p:nvGrpSpPr>
          <p:grpSpPr bwMode="auto">
            <a:xfrm>
              <a:off x="1665720" y="3081028"/>
              <a:ext cx="195840" cy="66247"/>
              <a:chOff x="2971" y="2879"/>
              <a:chExt cx="136" cy="46"/>
            </a:xfrm>
          </p:grpSpPr>
          <p:sp>
            <p:nvSpPr>
              <p:cNvPr id="242" name="Oval 63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43" name="Line 64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44" name="Line 65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45" name="Line 66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46" name="Line 67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</p:grpSp>
        <p:grpSp>
          <p:nvGrpSpPr>
            <p:cNvPr id="169" name="Group 69"/>
            <p:cNvGrpSpPr>
              <a:grpSpLocks/>
            </p:cNvGrpSpPr>
            <p:nvPr/>
          </p:nvGrpSpPr>
          <p:grpSpPr bwMode="auto">
            <a:xfrm>
              <a:off x="1795320" y="3570680"/>
              <a:ext cx="195840" cy="66247"/>
              <a:chOff x="2971" y="2879"/>
              <a:chExt cx="136" cy="46"/>
            </a:xfrm>
          </p:grpSpPr>
          <p:sp>
            <p:nvSpPr>
              <p:cNvPr id="237" name="Oval 70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38" name="Line 71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39" name="Line 72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40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41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</p:grpSp>
        <p:grpSp>
          <p:nvGrpSpPr>
            <p:cNvPr id="170" name="Group 75"/>
            <p:cNvGrpSpPr>
              <a:grpSpLocks/>
            </p:cNvGrpSpPr>
            <p:nvPr/>
          </p:nvGrpSpPr>
          <p:grpSpPr bwMode="auto">
            <a:xfrm>
              <a:off x="2580120" y="3570680"/>
              <a:ext cx="195840" cy="66247"/>
              <a:chOff x="2971" y="2879"/>
              <a:chExt cx="136" cy="46"/>
            </a:xfrm>
          </p:grpSpPr>
          <p:sp>
            <p:nvSpPr>
              <p:cNvPr id="232" name="Oval 76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33" name="Line 77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34" name="Line 78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35" name="Line 79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36" name="Line 80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</p:grpSp>
        <p:grpSp>
          <p:nvGrpSpPr>
            <p:cNvPr id="171" name="Group 81"/>
            <p:cNvGrpSpPr>
              <a:grpSpLocks/>
            </p:cNvGrpSpPr>
            <p:nvPr/>
          </p:nvGrpSpPr>
          <p:grpSpPr bwMode="auto">
            <a:xfrm>
              <a:off x="2122200" y="3081028"/>
              <a:ext cx="195840" cy="66247"/>
              <a:chOff x="2971" y="2879"/>
              <a:chExt cx="136" cy="46"/>
            </a:xfrm>
          </p:grpSpPr>
          <p:sp>
            <p:nvSpPr>
              <p:cNvPr id="227" name="Oval 82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28" name="Line 83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29" name="Line 84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30" name="Line 85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31" name="Line 86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</p:grpSp>
        <p:grpSp>
          <p:nvGrpSpPr>
            <p:cNvPr id="172" name="Group 87"/>
            <p:cNvGrpSpPr>
              <a:grpSpLocks/>
            </p:cNvGrpSpPr>
            <p:nvPr/>
          </p:nvGrpSpPr>
          <p:grpSpPr bwMode="auto">
            <a:xfrm>
              <a:off x="849240" y="3079588"/>
              <a:ext cx="195840" cy="66247"/>
              <a:chOff x="2971" y="2879"/>
              <a:chExt cx="136" cy="46"/>
            </a:xfrm>
          </p:grpSpPr>
          <p:sp>
            <p:nvSpPr>
              <p:cNvPr id="222" name="Oval 88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23" name="Line 89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24" name="Line 90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25" name="Line 91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26" name="Line 92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</p:grpSp>
        <p:grpSp>
          <p:nvGrpSpPr>
            <p:cNvPr id="173" name="Group 93"/>
            <p:cNvGrpSpPr>
              <a:grpSpLocks/>
            </p:cNvGrpSpPr>
            <p:nvPr/>
          </p:nvGrpSpPr>
          <p:grpSpPr bwMode="auto">
            <a:xfrm>
              <a:off x="391320" y="3570680"/>
              <a:ext cx="195840" cy="66247"/>
              <a:chOff x="2971" y="2879"/>
              <a:chExt cx="136" cy="46"/>
            </a:xfrm>
          </p:grpSpPr>
          <p:sp>
            <p:nvSpPr>
              <p:cNvPr id="217" name="Oval 94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18" name="Line 95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19" name="Line 96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20" name="Line 97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21" name="Line 98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</p:grpSp>
        <p:grpSp>
          <p:nvGrpSpPr>
            <p:cNvPr id="174" name="Group 99"/>
            <p:cNvGrpSpPr>
              <a:grpSpLocks/>
            </p:cNvGrpSpPr>
            <p:nvPr/>
          </p:nvGrpSpPr>
          <p:grpSpPr bwMode="auto">
            <a:xfrm>
              <a:off x="1501560" y="1774811"/>
              <a:ext cx="195840" cy="66247"/>
              <a:chOff x="2971" y="2879"/>
              <a:chExt cx="136" cy="46"/>
            </a:xfrm>
          </p:grpSpPr>
          <p:sp>
            <p:nvSpPr>
              <p:cNvPr id="212" name="Oval 100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13" name="Line 101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14" name="Line 102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15" name="Line 103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16" name="Line 104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</p:grpSp>
        <p:grpSp>
          <p:nvGrpSpPr>
            <p:cNvPr id="175" name="Group 105"/>
            <p:cNvGrpSpPr>
              <a:grpSpLocks/>
            </p:cNvGrpSpPr>
            <p:nvPr/>
          </p:nvGrpSpPr>
          <p:grpSpPr bwMode="auto">
            <a:xfrm>
              <a:off x="2057400" y="1774811"/>
              <a:ext cx="195840" cy="66247"/>
              <a:chOff x="2971" y="2879"/>
              <a:chExt cx="136" cy="46"/>
            </a:xfrm>
          </p:grpSpPr>
          <p:sp>
            <p:nvSpPr>
              <p:cNvPr id="207" name="Oval 106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08" name="Line 107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09" name="Line 108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10" name="Line 109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11" name="Line 110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</p:grpSp>
        <p:grpSp>
          <p:nvGrpSpPr>
            <p:cNvPr id="176" name="Group 111"/>
            <p:cNvGrpSpPr>
              <a:grpSpLocks/>
            </p:cNvGrpSpPr>
            <p:nvPr/>
          </p:nvGrpSpPr>
          <p:grpSpPr bwMode="auto">
            <a:xfrm>
              <a:off x="947160" y="1774811"/>
              <a:ext cx="195840" cy="66247"/>
              <a:chOff x="2971" y="2879"/>
              <a:chExt cx="136" cy="46"/>
            </a:xfrm>
          </p:grpSpPr>
          <p:sp>
            <p:nvSpPr>
              <p:cNvPr id="202" name="Oval 112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03" name="Line 113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04" name="Line 114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05" name="Line 115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06" name="Line 116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</p:grpSp>
        <p:grpSp>
          <p:nvGrpSpPr>
            <p:cNvPr id="177" name="Group 117"/>
            <p:cNvGrpSpPr>
              <a:grpSpLocks/>
            </p:cNvGrpSpPr>
            <p:nvPr/>
          </p:nvGrpSpPr>
          <p:grpSpPr bwMode="auto">
            <a:xfrm>
              <a:off x="1501560" y="1285159"/>
              <a:ext cx="195840" cy="66247"/>
              <a:chOff x="2971" y="2879"/>
              <a:chExt cx="136" cy="46"/>
            </a:xfrm>
          </p:grpSpPr>
          <p:sp>
            <p:nvSpPr>
              <p:cNvPr id="197" name="Oval 118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198" name="Line 119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199" name="Line 120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00" name="Line 121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201" name="Line 122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</p:grpSp>
        <p:grpSp>
          <p:nvGrpSpPr>
            <p:cNvPr id="178" name="Group 123"/>
            <p:cNvGrpSpPr>
              <a:grpSpLocks/>
            </p:cNvGrpSpPr>
            <p:nvPr/>
          </p:nvGrpSpPr>
          <p:grpSpPr bwMode="auto">
            <a:xfrm>
              <a:off x="2449080" y="1285159"/>
              <a:ext cx="195840" cy="66247"/>
              <a:chOff x="2971" y="2879"/>
              <a:chExt cx="136" cy="46"/>
            </a:xfrm>
          </p:grpSpPr>
          <p:sp>
            <p:nvSpPr>
              <p:cNvPr id="192" name="Oval 124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193" name="Line 125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194" name="Line 126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195" name="Line 127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196" name="Line 128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</p:grpSp>
        <p:grpSp>
          <p:nvGrpSpPr>
            <p:cNvPr id="179" name="Group 129"/>
            <p:cNvGrpSpPr>
              <a:grpSpLocks/>
            </p:cNvGrpSpPr>
            <p:nvPr/>
          </p:nvGrpSpPr>
          <p:grpSpPr bwMode="auto">
            <a:xfrm>
              <a:off x="554040" y="1285159"/>
              <a:ext cx="195840" cy="66247"/>
              <a:chOff x="2971" y="2879"/>
              <a:chExt cx="136" cy="46"/>
            </a:xfrm>
          </p:grpSpPr>
          <p:sp>
            <p:nvSpPr>
              <p:cNvPr id="187" name="Oval 130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188" name="Line 131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189" name="Line 132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190" name="Line 133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  <p:sp>
            <p:nvSpPr>
              <p:cNvPr id="191" name="Line 134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>
                  <a:latin typeface="Calibri (Body)"/>
                  <a:cs typeface="Calibri (Body)"/>
                </a:endParaRPr>
              </a:p>
            </p:txBody>
          </p:sp>
        </p:grpSp>
      </p:grpSp>
      <p:grpSp>
        <p:nvGrpSpPr>
          <p:cNvPr id="250" name="Group 249"/>
          <p:cNvGrpSpPr/>
          <p:nvPr/>
        </p:nvGrpSpPr>
        <p:grpSpPr>
          <a:xfrm>
            <a:off x="5346700" y="762000"/>
            <a:ext cx="228600" cy="968677"/>
            <a:chOff x="838200" y="838199"/>
            <a:chExt cx="228600" cy="968677"/>
          </a:xfrm>
        </p:grpSpPr>
        <p:sp>
          <p:nvSpPr>
            <p:cNvPr id="180" name="Line 40"/>
            <p:cNvSpPr>
              <a:spLocks noChangeShapeType="1"/>
            </p:cNvSpPr>
            <p:nvPr/>
          </p:nvSpPr>
          <p:spPr bwMode="auto">
            <a:xfrm flipH="1" flipV="1">
              <a:off x="838200" y="838199"/>
              <a:ext cx="228600" cy="968677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81" name="Group 123"/>
            <p:cNvGrpSpPr>
              <a:grpSpLocks/>
            </p:cNvGrpSpPr>
            <p:nvPr/>
          </p:nvGrpSpPr>
          <p:grpSpPr bwMode="auto">
            <a:xfrm>
              <a:off x="870960" y="1295401"/>
              <a:ext cx="195840" cy="66247"/>
              <a:chOff x="2971" y="2879"/>
              <a:chExt cx="136" cy="46"/>
            </a:xfrm>
          </p:grpSpPr>
          <p:sp>
            <p:nvSpPr>
              <p:cNvPr id="182" name="Oval 124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3" name="Line 125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" name="Line 126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5" name="Line 127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6" name="Line 128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258" name="Group 257"/>
          <p:cNvGrpSpPr/>
          <p:nvPr/>
        </p:nvGrpSpPr>
        <p:grpSpPr>
          <a:xfrm>
            <a:off x="4724040" y="838200"/>
            <a:ext cx="1524360" cy="3124201"/>
            <a:chOff x="6781440" y="914399"/>
            <a:chExt cx="1524360" cy="3124201"/>
          </a:xfrm>
        </p:grpSpPr>
        <p:grpSp>
          <p:nvGrpSpPr>
            <p:cNvPr id="2" name="Group 13"/>
            <p:cNvGrpSpPr>
              <a:grpSpLocks/>
            </p:cNvGrpSpPr>
            <p:nvPr/>
          </p:nvGrpSpPr>
          <p:grpSpPr bwMode="auto">
            <a:xfrm>
              <a:off x="6910440" y="2421438"/>
              <a:ext cx="72000" cy="73447"/>
              <a:chOff x="2244" y="1637"/>
              <a:chExt cx="46" cy="47"/>
            </a:xfrm>
          </p:grpSpPr>
          <p:sp>
            <p:nvSpPr>
              <p:cNvPr id="282638" name="Line 14"/>
              <p:cNvSpPr>
                <a:spLocks noChangeShapeType="1"/>
              </p:cNvSpPr>
              <p:nvPr/>
            </p:nvSpPr>
            <p:spPr bwMode="auto">
              <a:xfrm flipV="1">
                <a:off x="2244" y="1638"/>
                <a:ext cx="46" cy="46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639" name="Line 15"/>
              <p:cNvSpPr>
                <a:spLocks noChangeShapeType="1"/>
              </p:cNvSpPr>
              <p:nvPr/>
            </p:nvSpPr>
            <p:spPr bwMode="auto">
              <a:xfrm>
                <a:off x="2245" y="1637"/>
                <a:ext cx="45" cy="4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282662" name="Line 38"/>
            <p:cNvSpPr>
              <a:spLocks noChangeShapeType="1"/>
            </p:cNvSpPr>
            <p:nvPr/>
          </p:nvSpPr>
          <p:spPr bwMode="auto">
            <a:xfrm>
              <a:off x="6933480" y="2460321"/>
              <a:ext cx="1372320" cy="147039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664" name="Line 40"/>
            <p:cNvSpPr>
              <a:spLocks noChangeShapeType="1"/>
            </p:cNvSpPr>
            <p:nvPr/>
          </p:nvSpPr>
          <p:spPr bwMode="auto">
            <a:xfrm flipV="1">
              <a:off x="6933480" y="914399"/>
              <a:ext cx="914760" cy="15459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665" name="Line 41"/>
            <p:cNvSpPr>
              <a:spLocks noChangeShapeType="1"/>
            </p:cNvSpPr>
            <p:nvPr/>
          </p:nvSpPr>
          <p:spPr bwMode="auto">
            <a:xfrm flipH="1">
              <a:off x="6857640" y="2460321"/>
              <a:ext cx="75840" cy="15782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2667" name="Line 43"/>
            <p:cNvSpPr>
              <a:spLocks noChangeShapeType="1"/>
            </p:cNvSpPr>
            <p:nvPr/>
          </p:nvSpPr>
          <p:spPr bwMode="auto">
            <a:xfrm flipH="1">
              <a:off x="6933480" y="925120"/>
              <a:ext cx="0" cy="153520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4" name="Group 69"/>
            <p:cNvGrpSpPr>
              <a:grpSpLocks/>
            </p:cNvGrpSpPr>
            <p:nvPr/>
          </p:nvGrpSpPr>
          <p:grpSpPr bwMode="auto">
            <a:xfrm>
              <a:off x="6781440" y="3570679"/>
              <a:ext cx="195840" cy="66247"/>
              <a:chOff x="2971" y="2879"/>
              <a:chExt cx="136" cy="46"/>
            </a:xfrm>
          </p:grpSpPr>
          <p:sp>
            <p:nvSpPr>
              <p:cNvPr id="282694" name="Oval 70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695" name="Line 71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696" name="Line 72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697" name="Line 73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698" name="Line 74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5" name="Group 75"/>
            <p:cNvGrpSpPr>
              <a:grpSpLocks/>
            </p:cNvGrpSpPr>
            <p:nvPr/>
          </p:nvGrpSpPr>
          <p:grpSpPr bwMode="auto">
            <a:xfrm>
              <a:off x="7914120" y="3570679"/>
              <a:ext cx="195840" cy="66247"/>
              <a:chOff x="2971" y="2879"/>
              <a:chExt cx="136" cy="46"/>
            </a:xfrm>
          </p:grpSpPr>
          <p:sp>
            <p:nvSpPr>
              <p:cNvPr id="282700" name="Oval 76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01" name="Line 77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02" name="Line 78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03" name="Line 79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04" name="Line 80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6" name="Group 81"/>
            <p:cNvGrpSpPr>
              <a:grpSpLocks/>
            </p:cNvGrpSpPr>
            <p:nvPr/>
          </p:nvGrpSpPr>
          <p:grpSpPr bwMode="auto">
            <a:xfrm>
              <a:off x="7456200" y="3081027"/>
              <a:ext cx="195840" cy="66247"/>
              <a:chOff x="2971" y="2879"/>
              <a:chExt cx="136" cy="46"/>
            </a:xfrm>
          </p:grpSpPr>
          <p:sp>
            <p:nvSpPr>
              <p:cNvPr id="282706" name="Oval 82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07" name="Line 83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08" name="Line 84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09" name="Line 85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10" name="Line 86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9" name="Group 99"/>
            <p:cNvGrpSpPr>
              <a:grpSpLocks/>
            </p:cNvGrpSpPr>
            <p:nvPr/>
          </p:nvGrpSpPr>
          <p:grpSpPr bwMode="auto">
            <a:xfrm>
              <a:off x="6835560" y="1774810"/>
              <a:ext cx="195840" cy="66247"/>
              <a:chOff x="2971" y="2879"/>
              <a:chExt cx="136" cy="46"/>
            </a:xfrm>
          </p:grpSpPr>
          <p:sp>
            <p:nvSpPr>
              <p:cNvPr id="282724" name="Oval 100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25" name="Line 101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26" name="Line 102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27" name="Line 103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28" name="Line 104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0" name="Group 105"/>
            <p:cNvGrpSpPr>
              <a:grpSpLocks/>
            </p:cNvGrpSpPr>
            <p:nvPr/>
          </p:nvGrpSpPr>
          <p:grpSpPr bwMode="auto">
            <a:xfrm>
              <a:off x="7238640" y="1774810"/>
              <a:ext cx="195840" cy="66247"/>
              <a:chOff x="2971" y="2879"/>
              <a:chExt cx="136" cy="46"/>
            </a:xfrm>
          </p:grpSpPr>
          <p:sp>
            <p:nvSpPr>
              <p:cNvPr id="282730" name="Oval 106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31" name="Line 107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32" name="Line 108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33" name="Line 109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34" name="Line 110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2" name="Group 117"/>
            <p:cNvGrpSpPr>
              <a:grpSpLocks/>
            </p:cNvGrpSpPr>
            <p:nvPr/>
          </p:nvGrpSpPr>
          <p:grpSpPr bwMode="auto">
            <a:xfrm>
              <a:off x="6835560" y="1285158"/>
              <a:ext cx="195840" cy="66247"/>
              <a:chOff x="2971" y="2879"/>
              <a:chExt cx="136" cy="46"/>
            </a:xfrm>
          </p:grpSpPr>
          <p:sp>
            <p:nvSpPr>
              <p:cNvPr id="282742" name="Oval 118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43" name="Line 119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44" name="Line 120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45" name="Line 121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46" name="Line 122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3" name="Group 123"/>
            <p:cNvGrpSpPr>
              <a:grpSpLocks/>
            </p:cNvGrpSpPr>
            <p:nvPr/>
          </p:nvGrpSpPr>
          <p:grpSpPr bwMode="auto">
            <a:xfrm>
              <a:off x="7500000" y="1285158"/>
              <a:ext cx="195840" cy="66247"/>
              <a:chOff x="2971" y="2879"/>
              <a:chExt cx="136" cy="46"/>
            </a:xfrm>
          </p:grpSpPr>
          <p:sp>
            <p:nvSpPr>
              <p:cNvPr id="282748" name="Oval 124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49" name="Line 125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50" name="Line 126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51" name="Line 127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2752" name="Line 128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52" name="Group 81"/>
            <p:cNvGrpSpPr>
              <a:grpSpLocks/>
            </p:cNvGrpSpPr>
            <p:nvPr/>
          </p:nvGrpSpPr>
          <p:grpSpPr bwMode="auto">
            <a:xfrm>
              <a:off x="6814560" y="3057953"/>
              <a:ext cx="195840" cy="66247"/>
              <a:chOff x="2971" y="2879"/>
              <a:chExt cx="136" cy="46"/>
            </a:xfrm>
          </p:grpSpPr>
          <p:sp>
            <p:nvSpPr>
              <p:cNvPr id="253" name="Oval 82"/>
              <p:cNvSpPr>
                <a:spLocks noChangeArrowheads="1"/>
              </p:cNvSpPr>
              <p:nvPr/>
            </p:nvSpPr>
            <p:spPr bwMode="auto">
              <a:xfrm>
                <a:off x="3016" y="2879"/>
                <a:ext cx="45" cy="46"/>
              </a:xfrm>
              <a:prstGeom prst="ellips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4" name="Line 83"/>
              <p:cNvSpPr>
                <a:spLocks noChangeShapeType="1"/>
              </p:cNvSpPr>
              <p:nvPr/>
            </p:nvSpPr>
            <p:spPr bwMode="auto">
              <a:xfrm flipH="1">
                <a:off x="2971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5" name="Line 84"/>
              <p:cNvSpPr>
                <a:spLocks noChangeShapeType="1"/>
              </p:cNvSpPr>
              <p:nvPr/>
            </p:nvSpPr>
            <p:spPr bwMode="auto">
              <a:xfrm flipH="1">
                <a:off x="3062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6" name="Line 85"/>
              <p:cNvSpPr>
                <a:spLocks noChangeShapeType="1"/>
              </p:cNvSpPr>
              <p:nvPr/>
            </p:nvSpPr>
            <p:spPr bwMode="auto">
              <a:xfrm rot="16200000" flipH="1">
                <a:off x="3084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7" name="Line 86"/>
              <p:cNvSpPr>
                <a:spLocks noChangeShapeType="1"/>
              </p:cNvSpPr>
              <p:nvPr/>
            </p:nvSpPr>
            <p:spPr bwMode="auto">
              <a:xfrm rot="16200000" flipH="1">
                <a:off x="2948" y="2903"/>
                <a:ext cx="45" cy="0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60" name="TextBox 259"/>
          <p:cNvSpPr txBox="1"/>
          <p:nvPr/>
        </p:nvSpPr>
        <p:spPr>
          <a:xfrm>
            <a:off x="381000" y="5808718"/>
            <a:ext cx="82125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Helvetica"/>
                <a:cs typeface="Helvetica"/>
              </a:rPr>
              <a:t> </a:t>
            </a:r>
            <a:r>
              <a:rPr lang="en-US" sz="1600" dirty="0">
                <a:solidFill>
                  <a:srgbClr val="FF00CC"/>
                </a:solidFill>
                <a:latin typeface="Helvetica"/>
                <a:cs typeface="Helvetica"/>
              </a:rPr>
              <a:t>precise hits, </a:t>
            </a:r>
            <a:r>
              <a:rPr lang="en-US" sz="1600" dirty="0">
                <a:solidFill>
                  <a:srgbClr val="FF00CC"/>
                </a:solidFill>
                <a:latin typeface="Helvetica"/>
                <a:cs typeface="Helvetica"/>
                <a:sym typeface="Wingdings"/>
              </a:rPr>
              <a:t>3D-pixel-points</a:t>
            </a:r>
            <a:r>
              <a:rPr lang="en-US" sz="1600" dirty="0">
                <a:latin typeface="Helvetica"/>
                <a:cs typeface="Helvetica"/>
              </a:rPr>
              <a:t> 	</a:t>
            </a:r>
            <a:r>
              <a:rPr lang="en-US" sz="1600" dirty="0">
                <a:latin typeface="Helvetica"/>
                <a:cs typeface="Helvetica"/>
                <a:sym typeface="Wingdings"/>
              </a:rPr>
              <a:t>  separate hits, distinguish multiple </a:t>
            </a:r>
            <a:r>
              <a:rPr lang="en-US" sz="1600" dirty="0">
                <a:solidFill>
                  <a:srgbClr val="FF6600"/>
                </a:solidFill>
                <a:latin typeface="Helvetica"/>
                <a:cs typeface="Helvetica"/>
                <a:sym typeface="Wingdings"/>
              </a:rPr>
              <a:t>PU vertices</a:t>
            </a:r>
            <a:r>
              <a:rPr lang="en-US" sz="1600" dirty="0">
                <a:latin typeface="Helvetica"/>
                <a:cs typeface="Helvetica"/>
                <a:sym typeface="Wingdings"/>
              </a:rPr>
              <a:t>, </a:t>
            </a:r>
            <a:r>
              <a:rPr lang="en-US" sz="1600" dirty="0">
                <a:solidFill>
                  <a:srgbClr val="008000"/>
                </a:solidFill>
                <a:latin typeface="Helvetica"/>
                <a:cs typeface="Helvetica"/>
                <a:sym typeface="Wingdings"/>
              </a:rPr>
              <a:t>sec. vtx</a:t>
            </a:r>
          </a:p>
        </p:txBody>
      </p:sp>
      <p:sp>
        <p:nvSpPr>
          <p:cNvPr id="442" name="TextBox 441"/>
          <p:cNvSpPr txBox="1"/>
          <p:nvPr/>
        </p:nvSpPr>
        <p:spPr>
          <a:xfrm>
            <a:off x="381000" y="5222558"/>
            <a:ext cx="2045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0000FF"/>
                </a:solidFill>
                <a:latin typeface="Helvetica"/>
                <a:cs typeface="Helvetica"/>
              </a:rPr>
              <a:t>What can you do?</a:t>
            </a:r>
            <a:r>
              <a:rPr lang="en-US" sz="1600" dirty="0">
                <a:latin typeface="Helvetica"/>
                <a:cs typeface="Helvetica"/>
                <a:sym typeface="Wingdings"/>
              </a:rPr>
              <a:t>   </a:t>
            </a:r>
          </a:p>
        </p:txBody>
      </p:sp>
      <p:grpSp>
        <p:nvGrpSpPr>
          <p:cNvPr id="150" name="Group 149"/>
          <p:cNvGrpSpPr/>
          <p:nvPr/>
        </p:nvGrpSpPr>
        <p:grpSpPr>
          <a:xfrm>
            <a:off x="3352800" y="838201"/>
            <a:ext cx="3352800" cy="3048000"/>
            <a:chOff x="2667000" y="763588"/>
            <a:chExt cx="3352800" cy="3048000"/>
          </a:xfrm>
        </p:grpSpPr>
        <p:cxnSp>
          <p:nvCxnSpPr>
            <p:cNvPr id="139" name="Straight Connector 138"/>
            <p:cNvCxnSpPr/>
            <p:nvPr/>
          </p:nvCxnSpPr>
          <p:spPr>
            <a:xfrm>
              <a:off x="2667000" y="763588"/>
              <a:ext cx="3352800" cy="1588"/>
            </a:xfrm>
            <a:prstGeom prst="line">
              <a:avLst/>
            </a:prstGeom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2667000" y="3810000"/>
              <a:ext cx="3352800" cy="1588"/>
            </a:xfrm>
            <a:prstGeom prst="line">
              <a:avLst/>
            </a:prstGeom>
            <a:ln w="285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2" name="Group 261"/>
          <p:cNvGrpSpPr/>
          <p:nvPr/>
        </p:nvGrpSpPr>
        <p:grpSpPr>
          <a:xfrm>
            <a:off x="3546475" y="762001"/>
            <a:ext cx="2908300" cy="3200401"/>
            <a:chOff x="-107950" y="762001"/>
            <a:chExt cx="2908300" cy="3200401"/>
          </a:xfrm>
        </p:grpSpPr>
        <p:grpSp>
          <p:nvGrpSpPr>
            <p:cNvPr id="428" name="Group 427"/>
            <p:cNvGrpSpPr/>
            <p:nvPr/>
          </p:nvGrpSpPr>
          <p:grpSpPr>
            <a:xfrm>
              <a:off x="-97920" y="762001"/>
              <a:ext cx="2841120" cy="3200401"/>
              <a:chOff x="5921880" y="838200"/>
              <a:chExt cx="2841120" cy="3200401"/>
            </a:xfrm>
          </p:grpSpPr>
          <p:grpSp>
            <p:nvGrpSpPr>
              <p:cNvPr id="426" name="Group 425"/>
              <p:cNvGrpSpPr/>
              <p:nvPr/>
            </p:nvGrpSpPr>
            <p:grpSpPr>
              <a:xfrm>
                <a:off x="5921880" y="925122"/>
                <a:ext cx="2841120" cy="3037280"/>
                <a:chOff x="4016880" y="925122"/>
                <a:chExt cx="2841120" cy="3037280"/>
              </a:xfrm>
            </p:grpSpPr>
            <p:grpSp>
              <p:nvGrpSpPr>
                <p:cNvPr id="270" name="Group 13"/>
                <p:cNvGrpSpPr>
                  <a:grpSpLocks/>
                </p:cNvGrpSpPr>
                <p:nvPr/>
              </p:nvGrpSpPr>
              <p:grpSpPr bwMode="auto">
                <a:xfrm>
                  <a:off x="5462640" y="2421440"/>
                  <a:ext cx="72000" cy="73447"/>
                  <a:chOff x="2244" y="1637"/>
                  <a:chExt cx="46" cy="47"/>
                </a:xfrm>
              </p:grpSpPr>
              <p:sp>
                <p:nvSpPr>
                  <p:cNvPr id="349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44" y="1638"/>
                    <a:ext cx="46" cy="4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Calibri (Body)"/>
                      <a:cs typeface="Calibri (Body)"/>
                    </a:endParaRPr>
                  </a:p>
                </p:txBody>
              </p:sp>
              <p:sp>
                <p:nvSpPr>
                  <p:cNvPr id="350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245" y="1637"/>
                    <a:ext cx="45" cy="47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dirty="0">
                      <a:latin typeface="Calibri (Body)"/>
                      <a:cs typeface="Calibri (Body)"/>
                    </a:endParaRPr>
                  </a:p>
                </p:txBody>
              </p:sp>
            </p:grpSp>
            <p:sp>
              <p:nvSpPr>
                <p:cNvPr id="271" name="Line 38"/>
                <p:cNvSpPr>
                  <a:spLocks noChangeShapeType="1"/>
                </p:cNvSpPr>
                <p:nvPr/>
              </p:nvSpPr>
              <p:spPr bwMode="auto">
                <a:xfrm>
                  <a:off x="5485680" y="2460323"/>
                  <a:ext cx="1372320" cy="14703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lIns="82945" tIns="41473" rIns="82945" bIns="41473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  <p:sp>
              <p:nvSpPr>
                <p:cNvPr id="272" name="Line 39"/>
                <p:cNvSpPr>
                  <a:spLocks noChangeShapeType="1"/>
                </p:cNvSpPr>
                <p:nvPr/>
              </p:nvSpPr>
              <p:spPr bwMode="auto">
                <a:xfrm>
                  <a:off x="4212720" y="958247"/>
                  <a:ext cx="1214413" cy="145052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lIns="82945" tIns="41473" rIns="82945" bIns="41473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  <p:sp>
              <p:nvSpPr>
                <p:cNvPr id="273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5485680" y="958246"/>
                  <a:ext cx="1241280" cy="150207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lIns="82945" tIns="41473" rIns="82945" bIns="41473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  <p:sp>
              <p:nvSpPr>
                <p:cNvPr id="274" name="Line 41"/>
                <p:cNvSpPr>
                  <a:spLocks noChangeShapeType="1"/>
                </p:cNvSpPr>
                <p:nvPr/>
              </p:nvSpPr>
              <p:spPr bwMode="auto">
                <a:xfrm>
                  <a:off x="5429250" y="2393949"/>
                  <a:ext cx="416430" cy="153676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lIns="82945" tIns="41473" rIns="82945" bIns="41473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  <p:sp>
              <p:nvSpPr>
                <p:cNvPr id="275" name="Line 42"/>
                <p:cNvSpPr>
                  <a:spLocks noChangeShapeType="1"/>
                </p:cNvSpPr>
                <p:nvPr/>
              </p:nvSpPr>
              <p:spPr bwMode="auto">
                <a:xfrm flipH="1">
                  <a:off x="4016880" y="2460324"/>
                  <a:ext cx="1468800" cy="150207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lIns="82945" tIns="41473" rIns="82945" bIns="41473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  <p:sp>
              <p:nvSpPr>
                <p:cNvPr id="276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5485680" y="925122"/>
                  <a:ext cx="0" cy="153520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lIns="82945" tIns="41473" rIns="82945" bIns="41473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  <p:sp>
              <p:nvSpPr>
                <p:cNvPr id="344" name="Oval 63"/>
                <p:cNvSpPr>
                  <a:spLocks noChangeArrowheads="1"/>
                </p:cNvSpPr>
                <p:nvPr/>
              </p:nvSpPr>
              <p:spPr bwMode="auto">
                <a:xfrm>
                  <a:off x="5595555" y="3081029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  <p:sp>
              <p:nvSpPr>
                <p:cNvPr id="339" name="Oval 70"/>
                <p:cNvSpPr>
                  <a:spLocks noChangeArrowheads="1"/>
                </p:cNvSpPr>
                <p:nvPr/>
              </p:nvSpPr>
              <p:spPr bwMode="auto">
                <a:xfrm>
                  <a:off x="5729388" y="3570681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  <p:sp>
              <p:nvSpPr>
                <p:cNvPr id="334" name="Oval 76"/>
                <p:cNvSpPr>
                  <a:spLocks noChangeArrowheads="1"/>
                </p:cNvSpPr>
                <p:nvPr/>
              </p:nvSpPr>
              <p:spPr bwMode="auto">
                <a:xfrm>
                  <a:off x="6526887" y="3570681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  <p:sp>
              <p:nvSpPr>
                <p:cNvPr id="329" name="Oval 82"/>
                <p:cNvSpPr>
                  <a:spLocks noChangeArrowheads="1"/>
                </p:cNvSpPr>
                <p:nvPr/>
              </p:nvSpPr>
              <p:spPr bwMode="auto">
                <a:xfrm>
                  <a:off x="6073200" y="3081029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  <p:sp>
              <p:nvSpPr>
                <p:cNvPr id="324" name="Oval 88"/>
                <p:cNvSpPr>
                  <a:spLocks noChangeArrowheads="1"/>
                </p:cNvSpPr>
                <p:nvPr/>
              </p:nvSpPr>
              <p:spPr bwMode="auto">
                <a:xfrm>
                  <a:off x="4800240" y="3079589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  <p:sp>
              <p:nvSpPr>
                <p:cNvPr id="319" name="Oval 94"/>
                <p:cNvSpPr>
                  <a:spLocks noChangeArrowheads="1"/>
                </p:cNvSpPr>
                <p:nvPr/>
              </p:nvSpPr>
              <p:spPr bwMode="auto">
                <a:xfrm>
                  <a:off x="4342320" y="3570681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  <p:sp>
              <p:nvSpPr>
                <p:cNvPr id="314" name="Oval 100"/>
                <p:cNvSpPr>
                  <a:spLocks noChangeArrowheads="1"/>
                </p:cNvSpPr>
                <p:nvPr/>
              </p:nvSpPr>
              <p:spPr bwMode="auto">
                <a:xfrm>
                  <a:off x="5452560" y="1774812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  <p:sp>
              <p:nvSpPr>
                <p:cNvPr id="309" name="Oval 106"/>
                <p:cNvSpPr>
                  <a:spLocks noChangeArrowheads="1"/>
                </p:cNvSpPr>
                <p:nvPr/>
              </p:nvSpPr>
              <p:spPr bwMode="auto">
                <a:xfrm>
                  <a:off x="5999934" y="1774812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  <p:sp>
              <p:nvSpPr>
                <p:cNvPr id="304" name="Oval 112"/>
                <p:cNvSpPr>
                  <a:spLocks noChangeArrowheads="1"/>
                </p:cNvSpPr>
                <p:nvPr/>
              </p:nvSpPr>
              <p:spPr bwMode="auto">
                <a:xfrm>
                  <a:off x="4898160" y="1774812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  <p:sp>
              <p:nvSpPr>
                <p:cNvPr id="299" name="Oval 118"/>
                <p:cNvSpPr>
                  <a:spLocks noChangeArrowheads="1"/>
                </p:cNvSpPr>
                <p:nvPr/>
              </p:nvSpPr>
              <p:spPr bwMode="auto">
                <a:xfrm>
                  <a:off x="5452560" y="1285160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  <p:sp>
              <p:nvSpPr>
                <p:cNvPr id="294" name="Oval 124"/>
                <p:cNvSpPr>
                  <a:spLocks noChangeArrowheads="1"/>
                </p:cNvSpPr>
                <p:nvPr/>
              </p:nvSpPr>
              <p:spPr bwMode="auto">
                <a:xfrm>
                  <a:off x="6400080" y="1285160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  <p:sp>
              <p:nvSpPr>
                <p:cNvPr id="289" name="Oval 130"/>
                <p:cNvSpPr>
                  <a:spLocks noChangeArrowheads="1"/>
                </p:cNvSpPr>
                <p:nvPr/>
              </p:nvSpPr>
              <p:spPr bwMode="auto">
                <a:xfrm>
                  <a:off x="4483875" y="1285160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atin typeface="Calibri (Body)"/>
                    <a:cs typeface="Calibri (Body)"/>
                  </a:endParaRPr>
                </a:p>
              </p:txBody>
            </p:sp>
          </p:grpSp>
          <p:grpSp>
            <p:nvGrpSpPr>
              <p:cNvPr id="425" name="Group 424"/>
              <p:cNvGrpSpPr/>
              <p:nvPr/>
            </p:nvGrpSpPr>
            <p:grpSpPr>
              <a:xfrm>
                <a:off x="7708900" y="838200"/>
                <a:ext cx="228600" cy="968677"/>
                <a:chOff x="7251700" y="838200"/>
                <a:chExt cx="228600" cy="968677"/>
              </a:xfrm>
            </p:grpSpPr>
            <p:sp>
              <p:nvSpPr>
                <p:cNvPr id="352" name="Line 40"/>
                <p:cNvSpPr>
                  <a:spLocks noChangeShapeType="1"/>
                </p:cNvSpPr>
                <p:nvPr/>
              </p:nvSpPr>
              <p:spPr bwMode="auto">
                <a:xfrm flipH="1" flipV="1">
                  <a:off x="7251700" y="838200"/>
                  <a:ext cx="228600" cy="968677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ysDot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lIns="82945" tIns="41473" rIns="82945" bIns="41473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4" name="Oval 124"/>
                <p:cNvSpPr>
                  <a:spLocks noChangeArrowheads="1"/>
                </p:cNvSpPr>
                <p:nvPr/>
              </p:nvSpPr>
              <p:spPr bwMode="auto">
                <a:xfrm>
                  <a:off x="7335066" y="1295402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  <p:grpSp>
            <p:nvGrpSpPr>
              <p:cNvPr id="424" name="Group 423"/>
              <p:cNvGrpSpPr/>
              <p:nvPr/>
            </p:nvGrpSpPr>
            <p:grpSpPr>
              <a:xfrm>
                <a:off x="7151040" y="914400"/>
                <a:ext cx="1459560" cy="3124201"/>
                <a:chOff x="6693840" y="914400"/>
                <a:chExt cx="1459560" cy="3124201"/>
              </a:xfrm>
            </p:grpSpPr>
            <p:grpSp>
              <p:nvGrpSpPr>
                <p:cNvPr id="360" name="Group 13"/>
                <p:cNvGrpSpPr>
                  <a:grpSpLocks/>
                </p:cNvGrpSpPr>
                <p:nvPr/>
              </p:nvGrpSpPr>
              <p:grpSpPr bwMode="auto">
                <a:xfrm>
                  <a:off x="6758040" y="2421439"/>
                  <a:ext cx="72000" cy="73447"/>
                  <a:chOff x="2244" y="1637"/>
                  <a:chExt cx="46" cy="47"/>
                </a:xfrm>
              </p:grpSpPr>
              <p:sp>
                <p:nvSpPr>
                  <p:cNvPr id="413" name="Line 1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244" y="1638"/>
                    <a:ext cx="46" cy="46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  <p:sp>
                <p:nvSpPr>
                  <p:cNvPr id="414" name="Line 15"/>
                  <p:cNvSpPr>
                    <a:spLocks noChangeShapeType="1"/>
                  </p:cNvSpPr>
                  <p:nvPr/>
                </p:nvSpPr>
                <p:spPr bwMode="auto">
                  <a:xfrm>
                    <a:off x="2245" y="1637"/>
                    <a:ext cx="45" cy="47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361" name="Line 38"/>
                <p:cNvSpPr>
                  <a:spLocks noChangeShapeType="1"/>
                </p:cNvSpPr>
                <p:nvPr/>
              </p:nvSpPr>
              <p:spPr bwMode="auto">
                <a:xfrm>
                  <a:off x="6781080" y="2460322"/>
                  <a:ext cx="1372320" cy="1470395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lIns="82945" tIns="41473" rIns="82945" bIns="41473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2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6781080" y="914400"/>
                  <a:ext cx="914760" cy="154592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lIns="82945" tIns="41473" rIns="82945" bIns="41473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3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6705240" y="2460322"/>
                  <a:ext cx="75840" cy="1578279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lIns="82945" tIns="41473" rIns="82945" bIns="41473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4" name="Line 43"/>
                <p:cNvSpPr>
                  <a:spLocks noChangeShapeType="1"/>
                </p:cNvSpPr>
                <p:nvPr/>
              </p:nvSpPr>
              <p:spPr bwMode="auto">
                <a:xfrm flipH="1">
                  <a:off x="6781080" y="925121"/>
                  <a:ext cx="0" cy="153520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</p:spPr>
              <p:txBody>
                <a:bodyPr lIns="82945" tIns="41473" rIns="82945" bIns="41473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8" name="Oval 70"/>
                <p:cNvSpPr>
                  <a:spLocks noChangeArrowheads="1"/>
                </p:cNvSpPr>
                <p:nvPr/>
              </p:nvSpPr>
              <p:spPr bwMode="auto">
                <a:xfrm>
                  <a:off x="6693840" y="3570680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3" name="Oval 76"/>
                <p:cNvSpPr>
                  <a:spLocks noChangeArrowheads="1"/>
                </p:cNvSpPr>
                <p:nvPr/>
              </p:nvSpPr>
              <p:spPr bwMode="auto">
                <a:xfrm>
                  <a:off x="7818054" y="3570680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8" name="Oval 82"/>
                <p:cNvSpPr>
                  <a:spLocks noChangeArrowheads="1"/>
                </p:cNvSpPr>
                <p:nvPr/>
              </p:nvSpPr>
              <p:spPr bwMode="auto">
                <a:xfrm>
                  <a:off x="7360134" y="3081028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3" name="Oval 100"/>
                <p:cNvSpPr>
                  <a:spLocks noChangeArrowheads="1"/>
                </p:cNvSpPr>
                <p:nvPr/>
              </p:nvSpPr>
              <p:spPr bwMode="auto">
                <a:xfrm>
                  <a:off x="6747960" y="1774811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8" name="Oval 106"/>
                <p:cNvSpPr>
                  <a:spLocks noChangeArrowheads="1"/>
                </p:cNvSpPr>
                <p:nvPr/>
              </p:nvSpPr>
              <p:spPr bwMode="auto">
                <a:xfrm>
                  <a:off x="7138341" y="1774811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3" name="Oval 118"/>
                <p:cNvSpPr>
                  <a:spLocks noChangeArrowheads="1"/>
                </p:cNvSpPr>
                <p:nvPr/>
              </p:nvSpPr>
              <p:spPr bwMode="auto">
                <a:xfrm>
                  <a:off x="6747960" y="1285159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3" name="Oval 82"/>
                <p:cNvSpPr>
                  <a:spLocks noChangeArrowheads="1"/>
                </p:cNvSpPr>
                <p:nvPr/>
              </p:nvSpPr>
              <p:spPr bwMode="auto">
                <a:xfrm>
                  <a:off x="6722727" y="3057954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9" name="Oval 118"/>
                <p:cNvSpPr>
                  <a:spLocks noChangeArrowheads="1"/>
                </p:cNvSpPr>
                <p:nvPr/>
              </p:nvSpPr>
              <p:spPr bwMode="auto">
                <a:xfrm>
                  <a:off x="7421226" y="1295400"/>
                  <a:ext cx="64800" cy="66247"/>
                </a:xfrm>
                <a:prstGeom prst="ellipse">
                  <a:avLst/>
                </a:prstGeom>
                <a:noFill/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429" name="Oval 124"/>
            <p:cNvSpPr>
              <a:spLocks noChangeArrowheads="1"/>
            </p:cNvSpPr>
            <p:nvPr/>
          </p:nvSpPr>
          <p:spPr bwMode="auto">
            <a:xfrm>
              <a:off x="1675100" y="800101"/>
              <a:ext cx="64800" cy="66247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0" name="Oval 130"/>
            <p:cNvSpPr>
              <a:spLocks noChangeArrowheads="1"/>
            </p:cNvSpPr>
            <p:nvPr/>
          </p:nvSpPr>
          <p:spPr bwMode="auto">
            <a:xfrm>
              <a:off x="44450" y="806451"/>
              <a:ext cx="64800" cy="66247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 (Body)"/>
                <a:cs typeface="Calibri (Body)"/>
              </a:endParaRPr>
            </a:p>
          </p:txBody>
        </p:sp>
        <p:sp>
          <p:nvSpPr>
            <p:cNvPr id="431" name="Oval 130"/>
            <p:cNvSpPr>
              <a:spLocks noChangeArrowheads="1"/>
            </p:cNvSpPr>
            <p:nvPr/>
          </p:nvSpPr>
          <p:spPr bwMode="auto">
            <a:xfrm>
              <a:off x="1187450" y="810054"/>
              <a:ext cx="64800" cy="66247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 (Body)"/>
                <a:cs typeface="Calibri (Body)"/>
              </a:endParaRPr>
            </a:p>
          </p:txBody>
        </p:sp>
        <p:sp>
          <p:nvSpPr>
            <p:cNvPr id="432" name="Oval 130"/>
            <p:cNvSpPr>
              <a:spLocks noChangeArrowheads="1"/>
            </p:cNvSpPr>
            <p:nvPr/>
          </p:nvSpPr>
          <p:spPr bwMode="auto">
            <a:xfrm>
              <a:off x="-107950" y="3848101"/>
              <a:ext cx="64800" cy="66247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 (Body)"/>
                <a:cs typeface="Calibri (Body)"/>
              </a:endParaRPr>
            </a:p>
          </p:txBody>
        </p:sp>
        <p:sp>
          <p:nvSpPr>
            <p:cNvPr id="433" name="Oval 130"/>
            <p:cNvSpPr>
              <a:spLocks noChangeArrowheads="1"/>
            </p:cNvSpPr>
            <p:nvPr/>
          </p:nvSpPr>
          <p:spPr bwMode="auto">
            <a:xfrm>
              <a:off x="1706849" y="3850217"/>
              <a:ext cx="64800" cy="66247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 (Body)"/>
                <a:cs typeface="Calibri (Body)"/>
              </a:endParaRPr>
            </a:p>
          </p:txBody>
        </p:sp>
        <p:sp>
          <p:nvSpPr>
            <p:cNvPr id="434" name="Oval 130"/>
            <p:cNvSpPr>
              <a:spLocks noChangeArrowheads="1"/>
            </p:cNvSpPr>
            <p:nvPr/>
          </p:nvSpPr>
          <p:spPr bwMode="auto">
            <a:xfrm>
              <a:off x="1351250" y="806451"/>
              <a:ext cx="64800" cy="66247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 (Body)"/>
                <a:cs typeface="Calibri (Body)"/>
              </a:endParaRPr>
            </a:p>
          </p:txBody>
        </p:sp>
        <p:sp>
          <p:nvSpPr>
            <p:cNvPr id="435" name="Oval 130"/>
            <p:cNvSpPr>
              <a:spLocks noChangeArrowheads="1"/>
            </p:cNvSpPr>
            <p:nvPr/>
          </p:nvSpPr>
          <p:spPr bwMode="auto">
            <a:xfrm>
              <a:off x="2583150" y="3851704"/>
              <a:ext cx="64800" cy="66247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 (Body)"/>
                <a:cs typeface="Calibri (Body)"/>
              </a:endParaRPr>
            </a:p>
          </p:txBody>
        </p:sp>
        <p:sp>
          <p:nvSpPr>
            <p:cNvPr id="436" name="Oval 130"/>
            <p:cNvSpPr>
              <a:spLocks noChangeArrowheads="1"/>
            </p:cNvSpPr>
            <p:nvPr/>
          </p:nvSpPr>
          <p:spPr bwMode="auto">
            <a:xfrm>
              <a:off x="1119717" y="3847471"/>
              <a:ext cx="64800" cy="66247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 (Body)"/>
                <a:cs typeface="Calibri (Body)"/>
              </a:endParaRPr>
            </a:p>
          </p:txBody>
        </p:sp>
        <p:sp>
          <p:nvSpPr>
            <p:cNvPr id="438" name="Oval 130"/>
            <p:cNvSpPr>
              <a:spLocks noChangeArrowheads="1"/>
            </p:cNvSpPr>
            <p:nvPr/>
          </p:nvSpPr>
          <p:spPr bwMode="auto">
            <a:xfrm>
              <a:off x="2094199" y="803704"/>
              <a:ext cx="64800" cy="66247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 (Body)"/>
                <a:cs typeface="Calibri (Body)"/>
              </a:endParaRPr>
            </a:p>
          </p:txBody>
        </p:sp>
        <p:sp>
          <p:nvSpPr>
            <p:cNvPr id="439" name="Oval 130"/>
            <p:cNvSpPr>
              <a:spLocks noChangeArrowheads="1"/>
            </p:cNvSpPr>
            <p:nvPr/>
          </p:nvSpPr>
          <p:spPr bwMode="auto">
            <a:xfrm>
              <a:off x="2611965" y="803704"/>
              <a:ext cx="64800" cy="66247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 (Body)"/>
                <a:cs typeface="Calibri (Body)"/>
              </a:endParaRPr>
            </a:p>
          </p:txBody>
        </p:sp>
        <p:sp>
          <p:nvSpPr>
            <p:cNvPr id="440" name="Oval 130"/>
            <p:cNvSpPr>
              <a:spLocks noChangeArrowheads="1"/>
            </p:cNvSpPr>
            <p:nvPr/>
          </p:nvSpPr>
          <p:spPr bwMode="auto">
            <a:xfrm>
              <a:off x="2735550" y="3848101"/>
              <a:ext cx="64800" cy="66247"/>
            </a:xfrm>
            <a:prstGeom prst="ellipse">
              <a:avLst/>
            </a:prstGeom>
            <a:noFill/>
            <a:ln w="19050">
              <a:solidFill>
                <a:srgbClr val="FF00FF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>
                <a:latin typeface="Calibri (Body)"/>
                <a:cs typeface="Calibri (Body)"/>
              </a:endParaRPr>
            </a:p>
          </p:txBody>
        </p:sp>
        <p:sp>
          <p:nvSpPr>
            <p:cNvPr id="249" name="TextBox 248"/>
            <p:cNvSpPr txBox="1"/>
            <p:nvPr/>
          </p:nvSpPr>
          <p:spPr>
            <a:xfrm>
              <a:off x="1215789" y="2225646"/>
              <a:ext cx="225912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="1" dirty="0">
                  <a:solidFill>
                    <a:srgbClr val="008000"/>
                  </a:solidFill>
                </a:rPr>
                <a:t>x</a:t>
              </a:r>
            </a:p>
          </p:txBody>
        </p:sp>
      </p:grpSp>
      <p:sp>
        <p:nvSpPr>
          <p:cNvPr id="261" name="Rectangle 260"/>
          <p:cNvSpPr/>
          <p:nvPr/>
        </p:nvSpPr>
        <p:spPr>
          <a:xfrm>
            <a:off x="381000" y="5562600"/>
            <a:ext cx="7467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  <a:sym typeface="Wingdings"/>
              </a:rPr>
              <a:t> more layers</a:t>
            </a:r>
            <a:r>
              <a:rPr lang="en-US" sz="1600" dirty="0">
                <a:latin typeface="Helvetica"/>
                <a:cs typeface="Helvetica"/>
                <a:sym typeface="Wingdings"/>
              </a:rPr>
              <a:t>       			  robustify track &amp; event reconstruction</a:t>
            </a:r>
            <a:endParaRPr lang="en-US" sz="1600" dirty="0"/>
          </a:p>
        </p:txBody>
      </p:sp>
      <p:sp>
        <p:nvSpPr>
          <p:cNvPr id="263" name="TextBox 262"/>
          <p:cNvSpPr txBox="1"/>
          <p:nvPr/>
        </p:nvSpPr>
        <p:spPr>
          <a:xfrm>
            <a:off x="381000" y="6053383"/>
            <a:ext cx="768672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>
                <a:latin typeface="Helvetica"/>
                <a:cs typeface="Helvetica"/>
                <a:sym typeface="Wingdings"/>
              </a:rPr>
              <a:t> l</a:t>
            </a:r>
            <a:r>
              <a:rPr lang="en-US" sz="1600" dirty="0">
                <a:solidFill>
                  <a:srgbClr val="215968"/>
                </a:solidFill>
                <a:latin typeface="Helvetica"/>
                <a:cs typeface="Helvetica"/>
                <a:sym typeface="Wingdings"/>
              </a:rPr>
              <a:t>ess mass				  less particle interaction but in conflict to above</a:t>
            </a:r>
          </a:p>
          <a:p>
            <a:pPr>
              <a:buFont typeface="Arial"/>
              <a:buChar char="•"/>
            </a:pPr>
            <a:r>
              <a:rPr lang="en-US" sz="1600" dirty="0">
                <a:solidFill>
                  <a:srgbClr val="215968"/>
                </a:solidFill>
                <a:latin typeface="Helvetica"/>
                <a:cs typeface="Helvetica"/>
                <a:sym typeface="Wingdings"/>
              </a:rPr>
              <a:t> local data buffering, triggers &amp; high speed links  heavy use of FE </a:t>
            </a:r>
            <a:r>
              <a:rPr lang="en-US" sz="1600" dirty="0">
                <a:solidFill>
                  <a:srgbClr val="215968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sz="1600" dirty="0">
                <a:solidFill>
                  <a:srgbClr val="215968"/>
                </a:solidFill>
                <a:latin typeface="Helvetica"/>
                <a:cs typeface="Helvetica"/>
                <a:sym typeface="Wingdings"/>
              </a:rPr>
              <a:t>-electronics</a:t>
            </a:r>
          </a:p>
        </p:txBody>
      </p:sp>
      <p:grpSp>
        <p:nvGrpSpPr>
          <p:cNvPr id="265" name="Group 264"/>
          <p:cNvGrpSpPr/>
          <p:nvPr/>
        </p:nvGrpSpPr>
        <p:grpSpPr>
          <a:xfrm>
            <a:off x="152400" y="956042"/>
            <a:ext cx="2933305" cy="2701558"/>
            <a:chOff x="152400" y="956042"/>
            <a:chExt cx="2933305" cy="2701558"/>
          </a:xfrm>
        </p:grpSpPr>
        <p:pic>
          <p:nvPicPr>
            <p:cNvPr id="259" name="Picture 10" descr="7TeV_Jamboree_Page_17_Image_0004"/>
            <p:cNvPicPr>
              <a:picLocks noChangeAspect="1" noChangeArrowheads="1"/>
            </p:cNvPicPr>
            <p:nvPr/>
          </p:nvPicPr>
          <p:blipFill>
            <a:blip r:embed="rId2"/>
            <a:srcRect l="3375" t="2818" b="4227"/>
            <a:stretch>
              <a:fillRect/>
            </a:stretch>
          </p:blipFill>
          <p:spPr bwMode="auto">
            <a:xfrm>
              <a:off x="152400" y="956042"/>
              <a:ext cx="2933305" cy="2701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4" name="TextBox 263"/>
            <p:cNvSpPr txBox="1"/>
            <p:nvPr/>
          </p:nvSpPr>
          <p:spPr>
            <a:xfrm>
              <a:off x="762000" y="1524000"/>
              <a:ext cx="3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K</a:t>
              </a:r>
              <a:r>
                <a:rPr lang="en-US" baseline="30000" dirty="0"/>
                <a:t>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/>
      <p:bldP spid="442" grpId="0"/>
      <p:bldP spid="261" grpId="0"/>
      <p:bldP spid="2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Latsis Symp.  3.June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LHC Detectors  ,   R. Horisberger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915258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/>
              </a:rPr>
              <a:t>Proton collider experiments had gained valuable experience in detection and isolation of rare, high Q</a:t>
            </a:r>
            <a:r>
              <a:rPr lang="en-US" baseline="30000" dirty="0">
                <a:sym typeface="Wingdings"/>
              </a:rPr>
              <a:t>2</a:t>
            </a:r>
            <a:r>
              <a:rPr lang="en-US" dirty="0">
                <a:sym typeface="Wingdings"/>
              </a:rPr>
              <a:t>-physics in large data volume of hadronic collisions. But other physics capabilities (e.g. beauty-physics) seemed marginal.   </a:t>
            </a:r>
          </a:p>
          <a:p>
            <a:r>
              <a:rPr lang="en-US" dirty="0">
                <a:solidFill>
                  <a:srgbClr val="FF6600"/>
                </a:solidFill>
                <a:sym typeface="Wingdings"/>
              </a:rPr>
              <a:t>   high rate, messy environment, difficult event reconstruction, rad. damage</a:t>
            </a:r>
            <a:endParaRPr lang="en-US" dirty="0">
              <a:sym typeface="Wingdings"/>
            </a:endParaRP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609600" y="152400"/>
            <a:ext cx="7181049" cy="57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defTabSz="829452"/>
            <a:r>
              <a:rPr lang="en-US" sz="3200" b="1" dirty="0">
                <a:solidFill>
                  <a:srgbClr val="0000CC"/>
                </a:solidFill>
              </a:rPr>
              <a:t> A young postdoc’s perception in late 80’s</a:t>
            </a:r>
            <a:endParaRPr lang="de-CH" sz="3200" b="1" dirty="0">
              <a:solidFill>
                <a:srgbClr val="00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02736" y="5925587"/>
            <a:ext cx="6869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sym typeface="Wingdings"/>
              </a:rPr>
              <a:t> LHC detectors looked like </a:t>
            </a:r>
            <a:r>
              <a:rPr lang="en-US" b="1" dirty="0">
                <a:solidFill>
                  <a:srgbClr val="FF0000"/>
                </a:solidFill>
                <a:sym typeface="Wingdings"/>
              </a:rPr>
              <a:t>very, very challenging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 project.</a:t>
            </a:r>
            <a:r>
              <a:rPr lang="en-US" dirty="0">
                <a:sym typeface="Wingdings"/>
              </a:rPr>
              <a:t>  </a:t>
            </a:r>
            <a:r>
              <a:rPr lang="en-US" sz="1400" dirty="0">
                <a:solidFill>
                  <a:srgbClr val="1406B1"/>
                </a:solidFill>
                <a:sym typeface="Wingdings"/>
              </a:rPr>
              <a:t>(at least to me)</a:t>
            </a:r>
            <a:endParaRPr lang="en-US" dirty="0">
              <a:solidFill>
                <a:srgbClr val="1406B1"/>
              </a:solidFill>
              <a:sym typeface="Wingding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" y="2335257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/>
              </a:rPr>
              <a:t>LEP experiments with new state of the art high tech detectors (e.g. silicon strips) under construction but not operated yet! 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>
                <a:solidFill>
                  <a:srgbClr val="008000"/>
                </a:solidFill>
                <a:sym typeface="Wingdings"/>
              </a:rPr>
              <a:t>  low rate, clean simpler event reconstruction, no rad. damage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5800" y="3478257"/>
            <a:ext cx="777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CERN study group for high energy colliders options:</a:t>
            </a:r>
          </a:p>
          <a:p>
            <a:r>
              <a:rPr lang="en-US" dirty="0"/>
              <a:t>	- linear e</a:t>
            </a:r>
            <a:r>
              <a:rPr lang="en-US" baseline="30000" dirty="0"/>
              <a:t>+</a:t>
            </a:r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 collider 1 TeV    </a:t>
            </a:r>
            <a:r>
              <a:rPr lang="en-US" dirty="0">
                <a:sym typeface="Wingdings"/>
              </a:rPr>
              <a:t> machine very difficult, experiments easy</a:t>
            </a:r>
          </a:p>
          <a:p>
            <a:r>
              <a:rPr lang="en-US" dirty="0">
                <a:sym typeface="Wingdings"/>
              </a:rPr>
              <a:t>	- pp colliders  16 TeV             machine “easy”,  experiments challenging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800" y="4553987"/>
            <a:ext cx="777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/>
              </a:rPr>
              <a:t>Emerging LHC scenario (Aachen, 1990) with lower collision energy than SSC implied even more challenging detector parameters. Particle detection rate, DAQ data rates, radiation damage and background rejection capability were </a:t>
            </a:r>
            <a:r>
              <a:rPr lang="en-US" u="sng" dirty="0">
                <a:sym typeface="Wingdings"/>
              </a:rPr>
              <a:t>orders of magnitude</a:t>
            </a:r>
            <a:r>
              <a:rPr lang="en-US" dirty="0">
                <a:sym typeface="Wingdings"/>
              </a:rPr>
              <a:t> beyond what ever had been done before.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Latsis Symp.  3.June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LHC Detectors  ,   R. Horisberger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" y="328909"/>
            <a:ext cx="8153400" cy="3223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1406B1"/>
                </a:solidFill>
              </a:rPr>
              <a:t>Timeline of Large Hadron Collider &amp; Experiments</a:t>
            </a:r>
          </a:p>
          <a:p>
            <a:endParaRPr lang="en-US" dirty="0"/>
          </a:p>
          <a:p>
            <a:pPr>
              <a:spcAft>
                <a:spcPts val="300"/>
              </a:spcAft>
            </a:pPr>
            <a:r>
              <a:rPr lang="en-US" dirty="0"/>
              <a:t>1980’s: Study groups compare e</a:t>
            </a:r>
            <a:r>
              <a:rPr lang="en-US" baseline="30000" dirty="0"/>
              <a:t>+</a:t>
            </a:r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, pp scenarios for machines, experiments &amp; physics </a:t>
            </a:r>
          </a:p>
          <a:p>
            <a:pPr>
              <a:spcAft>
                <a:spcPts val="300"/>
              </a:spcAft>
            </a:pPr>
            <a:r>
              <a:rPr lang="en-US" dirty="0"/>
              <a:t>1990         </a:t>
            </a:r>
            <a:r>
              <a:rPr lang="en-US" dirty="0">
                <a:solidFill>
                  <a:srgbClr val="FF0000"/>
                </a:solidFill>
              </a:rPr>
              <a:t>ECFA Aachen meeting</a:t>
            </a:r>
            <a:r>
              <a:rPr lang="en-US" dirty="0"/>
              <a:t>: Physics, detector, machine,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CERN R&amp;D projects </a:t>
            </a:r>
          </a:p>
          <a:p>
            <a:pPr>
              <a:spcAft>
                <a:spcPts val="300"/>
              </a:spcAft>
            </a:pPr>
            <a:r>
              <a:rPr lang="en-US" dirty="0"/>
              <a:t>1992         Letter of Intend of experiments</a:t>
            </a:r>
          </a:p>
          <a:p>
            <a:pPr>
              <a:spcAft>
                <a:spcPts val="300"/>
              </a:spcAft>
            </a:pPr>
            <a:r>
              <a:rPr lang="en-US" dirty="0"/>
              <a:t>1994         Technical Proposal of experiments</a:t>
            </a:r>
          </a:p>
          <a:p>
            <a:pPr>
              <a:spcAft>
                <a:spcPts val="300"/>
              </a:spcAft>
            </a:pPr>
            <a:r>
              <a:rPr lang="en-US" dirty="0"/>
              <a:t>1996 -       Technical Design Reports of Experiments  </a:t>
            </a:r>
            <a:r>
              <a:rPr lang="en-US" sz="1600" i="1" dirty="0">
                <a:solidFill>
                  <a:srgbClr val="008000"/>
                </a:solidFill>
              </a:rPr>
              <a:t>(e.g. CMS Tracking Strips/Pixels 1998)</a:t>
            </a:r>
            <a:endParaRPr lang="en-US" i="1" dirty="0">
              <a:solidFill>
                <a:srgbClr val="008000"/>
              </a:solidFill>
            </a:endParaRPr>
          </a:p>
          <a:p>
            <a:pPr>
              <a:spcAft>
                <a:spcPts val="300"/>
              </a:spcAft>
            </a:pPr>
            <a:r>
              <a:rPr lang="en-US" dirty="0"/>
              <a:t>2000         Memorandum of Understanding </a:t>
            </a:r>
          </a:p>
          <a:p>
            <a:pPr>
              <a:spcAft>
                <a:spcPts val="300"/>
              </a:spcAft>
            </a:pPr>
            <a:r>
              <a:rPr lang="en-US" dirty="0"/>
              <a:t>2000-04   Underground &amp; experimental cavern work </a:t>
            </a:r>
          </a:p>
          <a:p>
            <a:pPr>
              <a:spcAft>
                <a:spcPts val="300"/>
              </a:spcAft>
            </a:pPr>
            <a:r>
              <a:rPr lang="en-US" dirty="0"/>
              <a:t>2002-08   Construction of experiments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3486105"/>
            <a:ext cx="8077200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AutoNum type="arabicPlain" startAt="2008"/>
            </a:pPr>
            <a:r>
              <a:rPr lang="en-US" dirty="0"/>
              <a:t>         LHC start-up &amp; incident / repair of damaged LHC sector 3-4</a:t>
            </a:r>
          </a:p>
          <a:p>
            <a:pPr marL="342900" indent="-342900">
              <a:spcAft>
                <a:spcPts val="300"/>
              </a:spcAft>
              <a:buAutoNum type="arabicPlain" startAt="2008"/>
            </a:pPr>
            <a:r>
              <a:rPr lang="en-US" dirty="0"/>
              <a:t>         Experiments: calibrations, commissioning,  cosmic muons data taking </a:t>
            </a:r>
          </a:p>
          <a:p>
            <a:pPr marL="342900" indent="-342900">
              <a:spcAft>
                <a:spcPts val="300"/>
              </a:spcAft>
              <a:buAutoNum type="arabicPlain" startAt="2008"/>
            </a:pPr>
            <a:r>
              <a:rPr lang="en-US" dirty="0"/>
              <a:t>         LHC p-p-collisions &amp; machine commissioning at  0.9 TeV &amp; 2.76 TeV</a:t>
            </a:r>
          </a:p>
          <a:p>
            <a:pPr>
              <a:spcAft>
                <a:spcPts val="300"/>
              </a:spcAft>
            </a:pPr>
            <a:r>
              <a:rPr lang="en-US" dirty="0"/>
              <a:t>2010         running at ~0.035 evts/fb  at 7 TeV &amp; Pb-Pb collisions</a:t>
            </a:r>
          </a:p>
          <a:p>
            <a:pPr>
              <a:spcAft>
                <a:spcPts val="300"/>
              </a:spcAft>
            </a:pPr>
            <a:r>
              <a:rPr lang="en-US" dirty="0"/>
              <a:t>2011         running at ~ 5 evts/fb  at 7 TeV &amp; Pb-Pb collisions</a:t>
            </a:r>
          </a:p>
          <a:p>
            <a:pPr>
              <a:spcAft>
                <a:spcPts val="300"/>
              </a:spcAft>
            </a:pPr>
            <a:r>
              <a:rPr lang="en-US" dirty="0"/>
              <a:t>2012         running at ~ 20 evts/fb at 8 TeV  </a:t>
            </a:r>
            <a:r>
              <a:rPr lang="en-US" sz="1400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dirty="0">
                <a:solidFill>
                  <a:srgbClr val="FF0000"/>
                </a:solidFill>
              </a:rPr>
              <a:t> Higgs boson discovered m</a:t>
            </a:r>
            <a:r>
              <a:rPr lang="en-US" baseline="-25000" dirty="0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~125 GeV </a:t>
            </a:r>
          </a:p>
          <a:p>
            <a:pPr>
              <a:spcAft>
                <a:spcPts val="300"/>
              </a:spcAft>
            </a:pPr>
            <a:r>
              <a:rPr lang="en-US" dirty="0"/>
              <a:t>2013         p-Pb collisions and start of a two years Long Shutdown LS1</a:t>
            </a:r>
            <a:endParaRPr lang="en-US" b="1" i="1" dirty="0">
              <a:solidFill>
                <a:srgbClr val="1406B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5824400"/>
            <a:ext cx="807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300"/>
              </a:spcAft>
            </a:pPr>
            <a:r>
              <a:rPr lang="en-US" sz="2000" b="1" i="1" dirty="0">
                <a:solidFill>
                  <a:srgbClr val="1406B1"/>
                </a:solidFill>
                <a:sym typeface="Wingdings"/>
              </a:rPr>
              <a:t>      20 years from specific ideas to large experiments and physics success</a:t>
            </a:r>
            <a:endParaRPr lang="en-US" b="1" i="1" dirty="0">
              <a:solidFill>
                <a:srgbClr val="1406B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Latsis Symp.  3.June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LHC Detectors  ,   R. Horisberger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4" descr="Screen shot 2013-05-29 at 4.36.2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562" y="3429000"/>
            <a:ext cx="2967038" cy="3093051"/>
          </a:xfrm>
          <a:prstGeom prst="rect">
            <a:avLst/>
          </a:prstGeom>
        </p:spPr>
      </p:pic>
      <p:pic>
        <p:nvPicPr>
          <p:cNvPr id="6" name="Picture 5" descr="Screen shot 2013-05-29 at 4.35.45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1738" y="304800"/>
            <a:ext cx="4926062" cy="3048000"/>
          </a:xfrm>
          <a:prstGeom prst="rect">
            <a:avLst/>
          </a:prstGeom>
        </p:spPr>
      </p:pic>
      <p:pic>
        <p:nvPicPr>
          <p:cNvPr id="7" name="Picture 6" descr="Screen shot 2013-05-29 at 4.35.08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881062"/>
            <a:ext cx="3687561" cy="53673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28600" y="162580"/>
            <a:ext cx="3962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smtClean="0">
                <a:solidFill>
                  <a:srgbClr val="1406B1"/>
                </a:solidFill>
              </a:rPr>
              <a:t>An Idea starts Everything </a:t>
            </a:r>
            <a:endParaRPr lang="en-US" sz="2800" b="1" u="sng" dirty="0">
              <a:solidFill>
                <a:srgbClr val="1406B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2655817" y="4603263"/>
            <a:ext cx="32565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1406B1"/>
                </a:solidFill>
              </a:rPr>
              <a:t>ECFA Aachen Workshop,  4. Oct 1990</a:t>
            </a:r>
          </a:p>
        </p:txBody>
      </p:sp>
      <p:sp>
        <p:nvSpPr>
          <p:cNvPr id="14" name="Freeform 13"/>
          <p:cNvSpPr/>
          <p:nvPr/>
        </p:nvSpPr>
        <p:spPr>
          <a:xfrm>
            <a:off x="5791200" y="4349750"/>
            <a:ext cx="1919817" cy="880533"/>
          </a:xfrm>
          <a:custGeom>
            <a:avLst/>
            <a:gdLst>
              <a:gd name="connsiteX0" fmla="*/ 0 w 1919817"/>
              <a:gd name="connsiteY0" fmla="*/ 0 h 880533"/>
              <a:gd name="connsiteX1" fmla="*/ 146050 w 1919817"/>
              <a:gd name="connsiteY1" fmla="*/ 209550 h 880533"/>
              <a:gd name="connsiteX2" fmla="*/ 336550 w 1919817"/>
              <a:gd name="connsiteY2" fmla="*/ 374650 h 880533"/>
              <a:gd name="connsiteX3" fmla="*/ 558800 w 1919817"/>
              <a:gd name="connsiteY3" fmla="*/ 520700 h 880533"/>
              <a:gd name="connsiteX4" fmla="*/ 730250 w 1919817"/>
              <a:gd name="connsiteY4" fmla="*/ 590550 h 880533"/>
              <a:gd name="connsiteX5" fmla="*/ 933450 w 1919817"/>
              <a:gd name="connsiteY5" fmla="*/ 647700 h 880533"/>
              <a:gd name="connsiteX6" fmla="*/ 1111250 w 1919817"/>
              <a:gd name="connsiteY6" fmla="*/ 641350 h 880533"/>
              <a:gd name="connsiteX7" fmla="*/ 1276350 w 1919817"/>
              <a:gd name="connsiteY7" fmla="*/ 641350 h 880533"/>
              <a:gd name="connsiteX8" fmla="*/ 1422400 w 1919817"/>
              <a:gd name="connsiteY8" fmla="*/ 666750 h 880533"/>
              <a:gd name="connsiteX9" fmla="*/ 1619250 w 1919817"/>
              <a:gd name="connsiteY9" fmla="*/ 723900 h 880533"/>
              <a:gd name="connsiteX10" fmla="*/ 1771650 w 1919817"/>
              <a:gd name="connsiteY10" fmla="*/ 800100 h 880533"/>
              <a:gd name="connsiteX11" fmla="*/ 1898650 w 1919817"/>
              <a:gd name="connsiteY11" fmla="*/ 869950 h 880533"/>
              <a:gd name="connsiteX12" fmla="*/ 1898650 w 1919817"/>
              <a:gd name="connsiteY12" fmla="*/ 863600 h 880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919817" h="880533">
                <a:moveTo>
                  <a:pt x="0" y="0"/>
                </a:moveTo>
                <a:cubicBezTo>
                  <a:pt x="44979" y="73554"/>
                  <a:pt x="89958" y="147108"/>
                  <a:pt x="146050" y="209550"/>
                </a:cubicBezTo>
                <a:cubicBezTo>
                  <a:pt x="202142" y="271992"/>
                  <a:pt x="267758" y="322792"/>
                  <a:pt x="336550" y="374650"/>
                </a:cubicBezTo>
                <a:cubicBezTo>
                  <a:pt x="405342" y="426508"/>
                  <a:pt x="493183" y="484717"/>
                  <a:pt x="558800" y="520700"/>
                </a:cubicBezTo>
                <a:cubicBezTo>
                  <a:pt x="624417" y="556683"/>
                  <a:pt x="667808" y="569383"/>
                  <a:pt x="730250" y="590550"/>
                </a:cubicBezTo>
                <a:cubicBezTo>
                  <a:pt x="792692" y="611717"/>
                  <a:pt x="869950" y="639233"/>
                  <a:pt x="933450" y="647700"/>
                </a:cubicBezTo>
                <a:cubicBezTo>
                  <a:pt x="996950" y="656167"/>
                  <a:pt x="1054100" y="642408"/>
                  <a:pt x="1111250" y="641350"/>
                </a:cubicBezTo>
                <a:cubicBezTo>
                  <a:pt x="1168400" y="640292"/>
                  <a:pt x="1224492" y="637117"/>
                  <a:pt x="1276350" y="641350"/>
                </a:cubicBezTo>
                <a:cubicBezTo>
                  <a:pt x="1328208" y="645583"/>
                  <a:pt x="1365250" y="652992"/>
                  <a:pt x="1422400" y="666750"/>
                </a:cubicBezTo>
                <a:cubicBezTo>
                  <a:pt x="1479550" y="680508"/>
                  <a:pt x="1561042" y="701675"/>
                  <a:pt x="1619250" y="723900"/>
                </a:cubicBezTo>
                <a:cubicBezTo>
                  <a:pt x="1677458" y="746125"/>
                  <a:pt x="1725083" y="775758"/>
                  <a:pt x="1771650" y="800100"/>
                </a:cubicBezTo>
                <a:cubicBezTo>
                  <a:pt x="1818217" y="824442"/>
                  <a:pt x="1877483" y="859367"/>
                  <a:pt x="1898650" y="869950"/>
                </a:cubicBezTo>
                <a:cubicBezTo>
                  <a:pt x="1919817" y="880533"/>
                  <a:pt x="1898650" y="863600"/>
                  <a:pt x="1898650" y="863600"/>
                </a:cubicBezTo>
              </a:path>
            </a:pathLst>
          </a:custGeom>
          <a:ln w="952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Screen shot 2013-05-29 at 5.42.28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H="1">
            <a:off x="4572001" y="4343400"/>
            <a:ext cx="959790" cy="95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HC-Underground-Layout.png"/>
          <p:cNvPicPr>
            <a:picLocks noChangeAspect="1"/>
          </p:cNvPicPr>
          <p:nvPr/>
        </p:nvPicPr>
        <p:blipFill>
          <a:blip r:embed="rId2"/>
          <a:srcRect l="5050" t="4764" r="4208" b="2382"/>
          <a:stretch>
            <a:fillRect/>
          </a:stretch>
        </p:blipFill>
        <p:spPr>
          <a:xfrm>
            <a:off x="3466805" y="2018019"/>
            <a:ext cx="3848395" cy="278258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28600" y="0"/>
            <a:ext cx="396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1406B1"/>
                </a:solidFill>
              </a:rPr>
              <a:t>LHC Experiments</a:t>
            </a:r>
            <a:r>
              <a:rPr lang="en-US" sz="4000" b="1" dirty="0" smtClean="0">
                <a:solidFill>
                  <a:srgbClr val="2F0AFF"/>
                </a:solidFill>
              </a:rPr>
              <a:t> </a:t>
            </a:r>
            <a:endParaRPr lang="en-US" sz="4000" b="1" dirty="0">
              <a:solidFill>
                <a:srgbClr val="2F0AFF"/>
              </a:solidFill>
            </a:endParaRPr>
          </a:p>
        </p:txBody>
      </p:sp>
      <p:pic>
        <p:nvPicPr>
          <p:cNvPr id="9" name="Picture 2" descr="C:\Users\Pascal\Documents\LHCb\Conferences\Berkeley 2013\LHCbDetectorpnglight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5120" t="3875" r="6757" b="3404"/>
          <a:stretch/>
        </p:blipFill>
        <p:spPr bwMode="auto">
          <a:xfrm>
            <a:off x="5755343" y="4876800"/>
            <a:ext cx="3236258" cy="18288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81800" y="4415135"/>
            <a:ext cx="1070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2F0AFF"/>
                </a:solidFill>
                <a:latin typeface="Helvetica"/>
                <a:cs typeface="Helvetica"/>
              </a:rPr>
              <a:t>LHCb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6438900" y="4533900"/>
            <a:ext cx="381000" cy="304800"/>
          </a:xfrm>
          <a:prstGeom prst="straightConnector1">
            <a:avLst/>
          </a:prstGeom>
          <a:ln w="31750">
            <a:solidFill>
              <a:srgbClr val="2F0A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767444" y="4038600"/>
            <a:ext cx="13388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weight  5’600 tons</a:t>
            </a:r>
          </a:p>
          <a:p>
            <a:r>
              <a:rPr lang="en-US" sz="1200" dirty="0"/>
              <a:t>height     10m</a:t>
            </a:r>
          </a:p>
          <a:p>
            <a:r>
              <a:rPr lang="en-US" sz="1200" dirty="0"/>
              <a:t>length   21m</a:t>
            </a:r>
          </a:p>
          <a:p>
            <a:r>
              <a:rPr lang="en-US" sz="1200" dirty="0"/>
              <a:t>~620 scientists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63168" y="914400"/>
            <a:ext cx="3394432" cy="2667000"/>
            <a:chOff x="186968" y="838200"/>
            <a:chExt cx="3394432" cy="2667000"/>
          </a:xfrm>
        </p:grpSpPr>
        <p:grpSp>
          <p:nvGrpSpPr>
            <p:cNvPr id="20" name="Group 19"/>
            <p:cNvGrpSpPr/>
            <p:nvPr/>
          </p:nvGrpSpPr>
          <p:grpSpPr>
            <a:xfrm>
              <a:off x="186968" y="1219200"/>
              <a:ext cx="3121660" cy="2286000"/>
              <a:chOff x="78740" y="990600"/>
              <a:chExt cx="3121660" cy="2286000"/>
            </a:xfrm>
          </p:grpSpPr>
          <p:pic>
            <p:nvPicPr>
              <p:cNvPr id="16" name="Picture 15" descr="ALICE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740" y="990600"/>
                <a:ext cx="3121660" cy="2286000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2209800" y="990600"/>
                <a:ext cx="990600" cy="762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2165628" y="1150203"/>
              <a:ext cx="141577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weight  10’000 tons</a:t>
              </a:r>
            </a:p>
            <a:p>
              <a:r>
                <a:rPr lang="en-US" sz="1200" dirty="0"/>
                <a:t>height     16m</a:t>
              </a:r>
            </a:p>
            <a:p>
              <a:r>
                <a:rPr lang="en-US" sz="1200" dirty="0"/>
                <a:t>length   25m</a:t>
              </a:r>
            </a:p>
            <a:p>
              <a:r>
                <a:rPr lang="en-US" sz="1200" dirty="0"/>
                <a:t>~1200 scientists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43000" y="838200"/>
              <a:ext cx="11079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2F0AFF"/>
                  </a:solidFill>
                  <a:latin typeface="Helvetica"/>
                  <a:cs typeface="Helvetica"/>
                </a:rPr>
                <a:t>ALICE</a:t>
              </a:r>
              <a:r>
                <a:rPr lang="en-US" sz="2400" b="1" dirty="0">
                  <a:solidFill>
                    <a:srgbClr val="1406B1"/>
                  </a:solidFill>
                  <a:latin typeface="Helvetica"/>
                  <a:cs typeface="Helvetica"/>
                </a:rPr>
                <a:t>   </a:t>
              </a:r>
            </a:p>
          </p:txBody>
        </p:sp>
      </p:grpSp>
      <p:cxnSp>
        <p:nvCxnSpPr>
          <p:cNvPr id="23" name="Straight Arrow Connector 22"/>
          <p:cNvCxnSpPr/>
          <p:nvPr/>
        </p:nvCxnSpPr>
        <p:spPr>
          <a:xfrm rot="10800000">
            <a:off x="2971800" y="3505200"/>
            <a:ext cx="762000" cy="457200"/>
          </a:xfrm>
          <a:prstGeom prst="straightConnector1">
            <a:avLst/>
          </a:prstGeom>
          <a:ln w="31750">
            <a:solidFill>
              <a:srgbClr val="2F0A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7" name="Group 46"/>
          <p:cNvGrpSpPr/>
          <p:nvPr/>
        </p:nvGrpSpPr>
        <p:grpSpPr>
          <a:xfrm>
            <a:off x="5715000" y="0"/>
            <a:ext cx="3399323" cy="2366057"/>
            <a:chOff x="5915802" y="76200"/>
            <a:chExt cx="3106278" cy="2087697"/>
          </a:xfrm>
        </p:grpSpPr>
        <p:pic>
          <p:nvPicPr>
            <p:cNvPr id="33" name="Picture 32" descr="cms_3d.gif"/>
            <p:cNvPicPr>
              <a:picLocks noChangeAspect="1"/>
            </p:cNvPicPr>
            <p:nvPr/>
          </p:nvPicPr>
          <p:blipFill>
            <a:blip r:embed="rId5"/>
            <a:srcRect b="7689"/>
            <a:stretch>
              <a:fillRect/>
            </a:stretch>
          </p:blipFill>
          <p:spPr>
            <a:xfrm>
              <a:off x="5952393" y="76200"/>
              <a:ext cx="3069687" cy="2087697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5915802" y="1891552"/>
              <a:ext cx="710970" cy="2614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6315647" y="1922941"/>
              <a:ext cx="255494" cy="219612"/>
            </a:xfrm>
            <a:prstGeom prst="straightConnector1">
              <a:avLst/>
            </a:prstGeom>
            <a:ln w="31750">
              <a:solidFill>
                <a:srgbClr val="2F0A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5105400" y="0"/>
            <a:ext cx="868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F0AFF"/>
                </a:solidFill>
                <a:latin typeface="Helvetica"/>
                <a:cs typeface="Helvetica"/>
              </a:rPr>
              <a:t>CMS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680228" y="533400"/>
            <a:ext cx="14157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weight  12’000 tons</a:t>
            </a:r>
          </a:p>
          <a:p>
            <a:r>
              <a:rPr lang="en-US" sz="1200" dirty="0"/>
              <a:t>height   18m</a:t>
            </a:r>
          </a:p>
          <a:p>
            <a:r>
              <a:rPr lang="en-US" sz="1200" dirty="0"/>
              <a:t>length   </a:t>
            </a:r>
            <a:r>
              <a:rPr lang="en-US" sz="1200" dirty="0">
                <a:solidFill>
                  <a:srgbClr val="008000"/>
                </a:solidFill>
              </a:rPr>
              <a:t>22m</a:t>
            </a:r>
          </a:p>
          <a:p>
            <a:r>
              <a:rPr lang="en-US" sz="1200" dirty="0"/>
              <a:t>~3000 scientists</a:t>
            </a:r>
          </a:p>
        </p:txBody>
      </p:sp>
      <p:pic>
        <p:nvPicPr>
          <p:cNvPr id="43" name="Picture 42" descr="Atlas.jpg"/>
          <p:cNvPicPr>
            <a:picLocks noChangeAspect="1"/>
          </p:cNvPicPr>
          <p:nvPr/>
        </p:nvPicPr>
        <p:blipFill>
          <a:blip r:embed="rId6"/>
          <a:srcRect l="3691" t="15994" r="1845" b="19685"/>
          <a:stretch>
            <a:fillRect/>
          </a:stretch>
        </p:blipFill>
        <p:spPr>
          <a:xfrm>
            <a:off x="0" y="4470894"/>
            <a:ext cx="4674309" cy="2387106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0" y="4038600"/>
            <a:ext cx="13388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weight  7’000 tons</a:t>
            </a:r>
          </a:p>
          <a:p>
            <a:r>
              <a:rPr lang="en-US" sz="1200" dirty="0"/>
              <a:t>height   </a:t>
            </a:r>
            <a:r>
              <a:rPr lang="en-US" sz="1200" dirty="0">
                <a:solidFill>
                  <a:srgbClr val="008000"/>
                </a:solidFill>
              </a:rPr>
              <a:t>22m</a:t>
            </a:r>
          </a:p>
          <a:p>
            <a:r>
              <a:rPr lang="en-US" sz="1200" dirty="0"/>
              <a:t>length   </a:t>
            </a:r>
            <a:r>
              <a:rPr lang="en-US" sz="1200" dirty="0">
                <a:solidFill>
                  <a:srgbClr val="FF0000"/>
                </a:solidFill>
              </a:rPr>
              <a:t>45m</a:t>
            </a:r>
          </a:p>
          <a:p>
            <a:r>
              <a:rPr lang="en-US" sz="1200" dirty="0"/>
              <a:t>~3000 scientists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676400" y="4191000"/>
            <a:ext cx="11877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2F0AFF"/>
                </a:solidFill>
                <a:latin typeface="Helvetica"/>
                <a:cs typeface="Helvetica"/>
              </a:rPr>
              <a:t>ATLAS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5400000">
            <a:off x="4419600" y="4724400"/>
            <a:ext cx="533400" cy="381000"/>
          </a:xfrm>
          <a:prstGeom prst="straightConnector1">
            <a:avLst/>
          </a:prstGeom>
          <a:ln w="31750">
            <a:solidFill>
              <a:srgbClr val="2F0A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Latsis Symp.  3.June 2013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LHC Detectors  ,   R. Horisberger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AEBCD-8206-0A4B-B5E8-70C910E3E5E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85800" y="152400"/>
            <a:ext cx="777240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u="sng" dirty="0" smtClean="0">
                <a:solidFill>
                  <a:srgbClr val="1406B1"/>
                </a:solidFill>
              </a:rPr>
              <a:t>Detector performance of LHC experiments </a:t>
            </a:r>
            <a:endParaRPr lang="en-US" sz="3200" b="1" u="sng" dirty="0">
              <a:solidFill>
                <a:srgbClr val="1406B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914400"/>
            <a:ext cx="8230387" cy="5309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/>
              <a:t> Enormous growth (~10</a:t>
            </a:r>
            <a:r>
              <a:rPr lang="en-US" baseline="30000" dirty="0" smtClean="0"/>
              <a:t>5</a:t>
            </a:r>
            <a:r>
              <a:rPr lang="en-US" dirty="0" smtClean="0"/>
              <a:t>) of LHC luminosity since startup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 Experiments constantly adapting</a:t>
            </a:r>
          </a:p>
          <a:p>
            <a:r>
              <a:rPr lang="en-US" dirty="0" smtClean="0"/>
              <a:t>	- algorithms</a:t>
            </a:r>
          </a:p>
          <a:p>
            <a:r>
              <a:rPr lang="en-US" dirty="0" smtClean="0"/>
              <a:t> 	- FPGA firmware</a:t>
            </a:r>
          </a:p>
          <a:p>
            <a:r>
              <a:rPr lang="en-US" dirty="0" smtClean="0"/>
              <a:t> 	- DAQ software</a:t>
            </a:r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Problems showed up with rates !</a:t>
            </a:r>
          </a:p>
          <a:p>
            <a:r>
              <a:rPr lang="en-US" dirty="0" smtClean="0"/>
              <a:t> </a:t>
            </a:r>
          </a:p>
          <a:p>
            <a:pPr>
              <a:buFont typeface="Arial"/>
              <a:buChar char="•"/>
            </a:pPr>
            <a:r>
              <a:rPr lang="en-US" dirty="0" smtClean="0"/>
              <a:t> Low lumi periods allowed debugging </a:t>
            </a:r>
          </a:p>
          <a:p>
            <a:pPr>
              <a:buFont typeface="Arial"/>
              <a:buChar char="•"/>
            </a:pPr>
            <a:endParaRPr lang="en-US" dirty="0" smtClean="0"/>
          </a:p>
          <a:p>
            <a:pPr>
              <a:spcAft>
                <a:spcPts val="600"/>
              </a:spcAft>
              <a:buFont typeface="Arial"/>
              <a:buChar char="•"/>
            </a:pPr>
            <a:r>
              <a:rPr lang="en-US" dirty="0" smtClean="0"/>
              <a:t> Overall things have worked as planned !</a:t>
            </a:r>
          </a:p>
          <a:p>
            <a:pPr>
              <a:spcAft>
                <a:spcPts val="1200"/>
              </a:spcAft>
            </a:pPr>
            <a:r>
              <a:rPr lang="en-US" dirty="0" smtClean="0">
                <a:sym typeface="Wingdings"/>
              </a:rPr>
              <a:t>		</a:t>
            </a:r>
            <a:r>
              <a:rPr lang="en-US" b="1" dirty="0" smtClean="0">
                <a:solidFill>
                  <a:srgbClr val="1406B1"/>
                </a:solidFill>
                <a:sym typeface="Wingdings"/>
              </a:rPr>
              <a:t> great success !</a:t>
            </a:r>
            <a:r>
              <a:rPr lang="en-US" dirty="0" smtClean="0">
                <a:sym typeface="Wingdings"/>
              </a:rPr>
              <a:t> </a:t>
            </a:r>
          </a:p>
          <a:p>
            <a:pPr>
              <a:buFont typeface="Arial"/>
              <a:buChar char="•"/>
            </a:pPr>
            <a:r>
              <a:rPr lang="en-US" dirty="0" smtClean="0">
                <a:sym typeface="Wingdings"/>
              </a:rPr>
              <a:t> High channel segmentation of experiments has paid off (so far)</a:t>
            </a:r>
          </a:p>
          <a:p>
            <a:r>
              <a:rPr lang="en-US" dirty="0" smtClean="0">
                <a:sym typeface="Wingdings"/>
              </a:rPr>
              <a:t>	- operational channels  (typ &gt; 98% or better)  &amp; well calibrated</a:t>
            </a:r>
          </a:p>
          <a:p>
            <a:r>
              <a:rPr lang="en-US" dirty="0" smtClean="0">
                <a:sym typeface="Wingdings"/>
              </a:rPr>
              <a:t>  </a:t>
            </a:r>
          </a:p>
          <a:p>
            <a:pPr>
              <a:buFont typeface="Arial"/>
              <a:buChar char="•"/>
            </a:pPr>
            <a:r>
              <a:rPr lang="en-US" dirty="0" smtClean="0">
                <a:sym typeface="Wingdings"/>
              </a:rPr>
              <a:t> Flexibility in detector specific, low level digital data manipulation by FPGA’s has been crucial to this success story. 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 lesson for HL-LHC and  other ambitions projects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6" name="Picture 15" descr="Screen shot 2013-05-30 at 9.32.0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797" y="1447800"/>
            <a:ext cx="3804603" cy="31963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4003</TotalTime>
  <Words>3880</Words>
  <Application>Microsoft Macintosh PowerPoint</Application>
  <PresentationFormat>On-screen Show (4:3)</PresentationFormat>
  <Paragraphs>535</Paragraphs>
  <Slides>34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7" baseType="lpstr">
      <vt:lpstr>Office Theme</vt:lpstr>
      <vt:lpstr>1_Office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Manager/>
  <Company>Paul Scherrer Institute</Company>
  <LinksUpToDate>false</LinksUpToDate>
  <SharedDoc>false</SharedDoc>
  <HyperlinkBase/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EPS 2011 Detector R&amp;D</dc:title>
  <dc:subject/>
  <dc:creator>Roland Horisberger</dc:creator>
  <cp:keywords/>
  <dc:description/>
  <cp:lastModifiedBy>Roland Horisberger</cp:lastModifiedBy>
  <cp:revision>188</cp:revision>
  <cp:lastPrinted>2011-08-03T09:37:04Z</cp:lastPrinted>
  <dcterms:created xsi:type="dcterms:W3CDTF">2013-06-03T13:14:19Z</dcterms:created>
  <dcterms:modified xsi:type="dcterms:W3CDTF">2013-06-03T13:15:02Z</dcterms:modified>
  <cp:category/>
</cp:coreProperties>
</file>