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309" r:id="rId3"/>
    <p:sldId id="403" r:id="rId4"/>
    <p:sldId id="405" r:id="rId5"/>
    <p:sldId id="407" r:id="rId6"/>
    <p:sldId id="408" r:id="rId7"/>
    <p:sldId id="364" r:id="rId8"/>
    <p:sldId id="362" r:id="rId9"/>
    <p:sldId id="363" r:id="rId10"/>
    <p:sldId id="365" r:id="rId11"/>
    <p:sldId id="366" r:id="rId12"/>
    <p:sldId id="367" r:id="rId13"/>
    <p:sldId id="330" r:id="rId14"/>
    <p:sldId id="372" r:id="rId15"/>
    <p:sldId id="370" r:id="rId16"/>
    <p:sldId id="400" r:id="rId17"/>
    <p:sldId id="375" r:id="rId18"/>
    <p:sldId id="374" r:id="rId19"/>
    <p:sldId id="304" r:id="rId20"/>
    <p:sldId id="401" r:id="rId21"/>
    <p:sldId id="323" r:id="rId22"/>
    <p:sldId id="324" r:id="rId23"/>
    <p:sldId id="275" r:id="rId24"/>
    <p:sldId id="276" r:id="rId25"/>
    <p:sldId id="277" r:id="rId26"/>
    <p:sldId id="283" r:id="rId27"/>
    <p:sldId id="284" r:id="rId28"/>
    <p:sldId id="285" r:id="rId29"/>
    <p:sldId id="326" r:id="rId30"/>
    <p:sldId id="327" r:id="rId31"/>
    <p:sldId id="328" r:id="rId32"/>
    <p:sldId id="389" r:id="rId33"/>
    <p:sldId id="333" r:id="rId34"/>
    <p:sldId id="351" r:id="rId35"/>
    <p:sldId id="331" r:id="rId36"/>
    <p:sldId id="390" r:id="rId37"/>
    <p:sldId id="376" r:id="rId38"/>
    <p:sldId id="396" r:id="rId39"/>
    <p:sldId id="391" r:id="rId40"/>
    <p:sldId id="392" r:id="rId41"/>
    <p:sldId id="393" r:id="rId42"/>
    <p:sldId id="394" r:id="rId43"/>
    <p:sldId id="395" r:id="rId44"/>
  </p:sldIdLst>
  <p:sldSz cx="9144000" cy="6858000" type="screen4x3"/>
  <p:notesSz cx="6858000" cy="9144000"/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CFA6"/>
    <a:srgbClr val="000000"/>
    <a:srgbClr val="E82434"/>
    <a:srgbClr val="00006C"/>
    <a:srgbClr val="240489"/>
    <a:srgbClr val="4A0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3" autoAdjust="0"/>
    <p:restoredTop sz="90787" autoAdjust="0"/>
  </p:normalViewPr>
  <p:slideViewPr>
    <p:cSldViewPr snapToGrid="0" snapToObjects="1" showGuides="1">
      <p:cViewPr>
        <p:scale>
          <a:sx n="85" d="100"/>
          <a:sy n="85" d="100"/>
        </p:scale>
        <p:origin x="-1488" y="-328"/>
      </p:cViewPr>
      <p:guideLst>
        <p:guide orient="horz" pos="2160"/>
        <p:guide pos="28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9B9B9E-9821-7148-8FA1-1045520F92FC}" type="datetimeFigureOut">
              <a:rPr lang="en-GB" smtClean="0"/>
              <a:t>3/6/2013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4F916-1DDB-464F-94B8-E3B47D5B5C1A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7095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40BD8-9671-6441-B38B-B279BD80E8DF}" type="datetimeFigureOut">
              <a:rPr lang="en-GB" smtClean="0"/>
              <a:pPr/>
              <a:t>3/6/2013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8AC7B-C512-C441-BBDA-BADC5F9ADD8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6057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Latsis Symposium 2013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8157-4CD9-8944-8EE9-4C7FE630753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Latsis Symposium 2013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8157-4CD9-8944-8EE9-4C7FE630753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Latsis Symposium 2013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8157-4CD9-8944-8EE9-4C7FE630753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Latsis Symposium 2013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8157-4CD9-8944-8EE9-4C7FE630753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Latsis Symposium 2013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8157-4CD9-8944-8EE9-4C7FE630753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GB" dirty="0" err="1" smtClean="0"/>
              <a:t>Latsis</a:t>
            </a:r>
            <a:r>
              <a:rPr lang="en-GB" dirty="0" smtClean="0"/>
              <a:t> Symposium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GB" dirty="0" smtClean="0"/>
              <a:t>page </a:t>
            </a:r>
            <a:fld id="{BDE78157-4CD9-8944-8EE9-4C7FE630753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19" y="19841"/>
            <a:ext cx="690357" cy="6886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/>
          <a:srcRect l="1093" t="18716" r="-1093" b="-1"/>
          <a:stretch/>
        </p:blipFill>
        <p:spPr>
          <a:xfrm>
            <a:off x="8249165" y="25651"/>
            <a:ext cx="894835" cy="72426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Latsis Symposium 2013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78157-4CD9-8944-8EE9-4C7FE630753E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emf"/><Relationship Id="rId3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Relationship Id="rId3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2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Relationship Id="rId3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ms-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45515" y="-39220"/>
            <a:ext cx="10486666" cy="70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8157-4CD9-8944-8EE9-4C7FE630753E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114300"/>
            <a:ext cx="9144000" cy="9445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GB" sz="4000" dirty="0" smtClean="0"/>
              <a:t>The CMS Particle Flow algorithm in CMS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765800" y="4051300"/>
            <a:ext cx="3378200" cy="23050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 smtClean="0">
                <a:solidFill>
                  <a:schemeClr val="tx1"/>
                </a:solidFill>
              </a:rPr>
              <a:t>Boris Mangano (ETH Zürich)</a:t>
            </a:r>
          </a:p>
          <a:p>
            <a:pPr marL="0" indent="0" algn="ctr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GB" sz="2400" dirty="0" smtClean="0"/>
              <a:t>on behalf of the CMS collaboration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45" name="Footer Placeholder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Latsis Symposium 2013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8157-4CD9-8944-8EE9-4C7FE630753E}" type="slidenum">
              <a:rPr lang="en-GB" smtClean="0"/>
              <a:pPr/>
              <a:t>10</a:t>
            </a:fld>
            <a:endParaRPr lang="en-GB" dirty="0"/>
          </a:p>
        </p:txBody>
      </p:sp>
      <p:grpSp>
        <p:nvGrpSpPr>
          <p:cNvPr id="26" name="Group 25"/>
          <p:cNvGrpSpPr/>
          <p:nvPr/>
        </p:nvGrpSpPr>
        <p:grpSpPr>
          <a:xfrm>
            <a:off x="2475390" y="1202843"/>
            <a:ext cx="1167457" cy="2873404"/>
            <a:chOff x="2304800" y="1813391"/>
            <a:chExt cx="1167457" cy="2873404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2577520" y="3557959"/>
              <a:ext cx="1" cy="1128836"/>
            </a:xfrm>
            <a:prstGeom prst="straightConnector1">
              <a:avLst/>
            </a:prstGeom>
            <a:ln w="28575" cmpd="sng"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2474894" y="1813391"/>
              <a:ext cx="346387" cy="1205802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522897" y="3959162"/>
              <a:ext cx="949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20 GeV 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04800" y="2372862"/>
              <a:ext cx="7440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21 GeV  </a:t>
              </a:r>
              <a:endParaRPr lang="en-US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779314" y="1199491"/>
            <a:ext cx="1167457" cy="2873404"/>
            <a:chOff x="2304800" y="1813391"/>
            <a:chExt cx="1167457" cy="2873404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2577520" y="3557959"/>
              <a:ext cx="1" cy="1128836"/>
            </a:xfrm>
            <a:prstGeom prst="straightConnector1">
              <a:avLst/>
            </a:prstGeom>
            <a:ln w="28575" cmpd="sng"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2474894" y="1813391"/>
              <a:ext cx="346387" cy="1205802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522897" y="3959162"/>
              <a:ext cx="949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20 GeV </a:t>
              </a:r>
              <a:endParaRPr lang="en-US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304800" y="2372862"/>
              <a:ext cx="7440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19 GeV  </a:t>
              </a:r>
              <a:endParaRPr lang="en-US" b="1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39682" y="4603372"/>
            <a:ext cx="81598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Single particle energy measurement depends on intrinsic fluctuations of: 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/>
              <a:t>calorimeter sampling 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/>
              <a:t>showering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/>
              <a:t>....</a:t>
            </a:r>
            <a:endParaRPr lang="en-US" sz="2400" b="1" dirty="0"/>
          </a:p>
        </p:txBody>
      </p:sp>
      <p:grpSp>
        <p:nvGrpSpPr>
          <p:cNvPr id="40" name="Group 39"/>
          <p:cNvGrpSpPr/>
          <p:nvPr/>
        </p:nvGrpSpPr>
        <p:grpSpPr>
          <a:xfrm>
            <a:off x="602812" y="1199491"/>
            <a:ext cx="1675077" cy="3073456"/>
            <a:chOff x="175642" y="1810039"/>
            <a:chExt cx="1675077" cy="3073456"/>
          </a:xfrm>
        </p:grpSpPr>
        <p:sp>
          <p:nvSpPr>
            <p:cNvPr id="7" name="TextBox 6"/>
            <p:cNvSpPr txBox="1"/>
            <p:nvPr/>
          </p:nvSpPr>
          <p:spPr>
            <a:xfrm>
              <a:off x="901359" y="3955810"/>
              <a:ext cx="9493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20 GeV hadron </a:t>
              </a:r>
              <a:endParaRPr lang="en-US" b="1" dirty="0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683262" y="1810039"/>
              <a:ext cx="744090" cy="2873404"/>
              <a:chOff x="1132277" y="1810039"/>
              <a:chExt cx="744090" cy="2873404"/>
            </a:xfrm>
          </p:grpSpPr>
          <p:cxnSp>
            <p:nvCxnSpPr>
              <p:cNvPr id="3" name="Straight Arrow Connector 2"/>
              <p:cNvCxnSpPr/>
              <p:nvPr/>
            </p:nvCxnSpPr>
            <p:spPr>
              <a:xfrm flipV="1">
                <a:off x="1404997" y="3554607"/>
                <a:ext cx="1" cy="1128836"/>
              </a:xfrm>
              <a:prstGeom prst="straightConnector1">
                <a:avLst/>
              </a:prstGeom>
              <a:ln w="28575" cmpd="sng"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Rectangle 5"/>
              <p:cNvSpPr/>
              <p:nvPr/>
            </p:nvSpPr>
            <p:spPr>
              <a:xfrm>
                <a:off x="1302371" y="1810039"/>
                <a:ext cx="346387" cy="1205802"/>
              </a:xfrm>
              <a:prstGeom prst="rect">
                <a:avLst/>
              </a:prstGeom>
              <a:solidFill>
                <a:srgbClr val="C0504D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132277" y="2369510"/>
                <a:ext cx="7440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20 GeV  </a:t>
                </a:r>
                <a:endParaRPr lang="en-US" b="1" dirty="0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 rot="16200000">
              <a:off x="-407218" y="2396251"/>
              <a:ext cx="153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calorimeter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 rot="16200000">
              <a:off x="-407218" y="3931303"/>
              <a:ext cx="15350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240489"/>
                  </a:solidFill>
                </a:rPr>
                <a:t>single particle</a:t>
              </a:r>
              <a:endParaRPr lang="en-US" b="1" dirty="0">
                <a:solidFill>
                  <a:srgbClr val="240489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590370" y="1006290"/>
            <a:ext cx="1740404" cy="3066605"/>
            <a:chOff x="4163200" y="1616838"/>
            <a:chExt cx="1740404" cy="3066605"/>
          </a:xfrm>
        </p:grpSpPr>
        <p:grpSp>
          <p:nvGrpSpPr>
            <p:cNvPr id="32" name="Group 31"/>
            <p:cNvGrpSpPr/>
            <p:nvPr/>
          </p:nvGrpSpPr>
          <p:grpSpPr>
            <a:xfrm>
              <a:off x="4954244" y="3554607"/>
              <a:ext cx="949360" cy="1128836"/>
              <a:chOff x="2522897" y="3557959"/>
              <a:chExt cx="949360" cy="1128836"/>
            </a:xfrm>
          </p:grpSpPr>
          <p:cxnSp>
            <p:nvCxnSpPr>
              <p:cNvPr id="33" name="Straight Arrow Connector 32"/>
              <p:cNvCxnSpPr/>
              <p:nvPr/>
            </p:nvCxnSpPr>
            <p:spPr>
              <a:xfrm flipV="1">
                <a:off x="2577520" y="3557959"/>
                <a:ext cx="1" cy="1128836"/>
              </a:xfrm>
              <a:prstGeom prst="straightConnector1">
                <a:avLst/>
              </a:prstGeom>
              <a:ln w="28575" cmpd="sng"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2522897" y="3959162"/>
                <a:ext cx="949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20 GeV </a:t>
                </a:r>
                <a:endParaRPr lang="en-US" b="1" dirty="0"/>
              </a:p>
            </p:txBody>
          </p:sp>
        </p:grpSp>
        <p:pic>
          <p:nvPicPr>
            <p:cNvPr id="41" name="Picture 40" descr="Gaussian_distribution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3200" y="1820750"/>
              <a:ext cx="1691334" cy="1202775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4519602" y="1616838"/>
              <a:ext cx="945630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20 GeV</a:t>
              </a:r>
              <a:endParaRPr lang="en-US" b="1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02812" y="97512"/>
            <a:ext cx="7740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Calorimeter resolution: intrinsic fluctuations</a:t>
            </a:r>
          </a:p>
        </p:txBody>
      </p:sp>
    </p:spTree>
    <p:extLst>
      <p:ext uri="{BB962C8B-B14F-4D97-AF65-F5344CB8AC3E}">
        <p14:creationId xmlns:p14="http://schemas.microsoft.com/office/powerpoint/2010/main" val="571379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Latsis Symposium 2013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8157-4CD9-8944-8EE9-4C7FE630753E}" type="slidenum">
              <a:rPr lang="en-GB" smtClean="0"/>
              <a:pPr/>
              <a:t>11</a:t>
            </a:fld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207112" y="3068352"/>
            <a:ext cx="3811731" cy="1822126"/>
            <a:chOff x="207112" y="2914416"/>
            <a:chExt cx="3811731" cy="1822126"/>
          </a:xfrm>
        </p:grpSpPr>
        <p:grpSp>
          <p:nvGrpSpPr>
            <p:cNvPr id="10" name="Group 9"/>
            <p:cNvGrpSpPr/>
            <p:nvPr/>
          </p:nvGrpSpPr>
          <p:grpSpPr>
            <a:xfrm>
              <a:off x="1260568" y="2964529"/>
              <a:ext cx="2758275" cy="1510998"/>
              <a:chOff x="795409" y="2591192"/>
              <a:chExt cx="2758275" cy="1510998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H="1" flipV="1">
                <a:off x="1398380" y="2591192"/>
                <a:ext cx="372047" cy="1128837"/>
              </a:xfrm>
              <a:prstGeom prst="straightConnector1">
                <a:avLst/>
              </a:prstGeom>
              <a:ln w="28575" cmpd="sng"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H="1" flipV="1">
                <a:off x="2027010" y="2900588"/>
                <a:ext cx="1" cy="819440"/>
              </a:xfrm>
              <a:prstGeom prst="straightConnector1">
                <a:avLst/>
              </a:prstGeom>
              <a:ln w="28575" cmpd="sng"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2254836" y="2757952"/>
                <a:ext cx="522681" cy="962078"/>
              </a:xfrm>
              <a:prstGeom prst="straightConnector1">
                <a:avLst/>
              </a:prstGeom>
              <a:ln w="28575" cmpd="sng"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795409" y="3059205"/>
                <a:ext cx="949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20 GeV </a:t>
                </a:r>
                <a:endParaRPr lang="en-US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706280" y="3732858"/>
                <a:ext cx="949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1</a:t>
                </a:r>
                <a:r>
                  <a:rPr lang="en-US" b="1" dirty="0" smtClean="0"/>
                  <a:t>0 GeV </a:t>
                </a:r>
                <a:endParaRPr lang="en-US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604324" y="3212086"/>
                <a:ext cx="949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20 GeV </a:t>
                </a:r>
                <a:endParaRPr lang="en-US" b="1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 rot="16200000">
              <a:off x="-380785" y="3502313"/>
              <a:ext cx="18221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90"/>
                  </a:solidFill>
                </a:rPr>
                <a:t>reconstructed tracks</a:t>
              </a:r>
              <a:endParaRPr lang="en-US" b="1" dirty="0">
                <a:solidFill>
                  <a:srgbClr val="00009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7110" y="1176409"/>
            <a:ext cx="3333952" cy="1622556"/>
            <a:chOff x="207111" y="1442646"/>
            <a:chExt cx="3333952" cy="1622556"/>
          </a:xfrm>
        </p:grpSpPr>
        <p:grpSp>
          <p:nvGrpSpPr>
            <p:cNvPr id="19" name="Group 18"/>
            <p:cNvGrpSpPr/>
            <p:nvPr/>
          </p:nvGrpSpPr>
          <p:grpSpPr>
            <a:xfrm>
              <a:off x="1462738" y="1656103"/>
              <a:ext cx="2078325" cy="1244150"/>
              <a:chOff x="1000679" y="1269938"/>
              <a:chExt cx="2078325" cy="124415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186699" y="1269938"/>
                <a:ext cx="346387" cy="1205802"/>
              </a:xfrm>
              <a:prstGeom prst="rect">
                <a:avLst/>
              </a:prstGeom>
              <a:solidFill>
                <a:srgbClr val="C0504D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520933" y="1269938"/>
                <a:ext cx="346387" cy="1205802"/>
              </a:xfrm>
              <a:prstGeom prst="rect">
                <a:avLst/>
              </a:prstGeom>
              <a:solidFill>
                <a:srgbClr val="C0504D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869962" y="1617820"/>
                <a:ext cx="346387" cy="857920"/>
              </a:xfrm>
              <a:prstGeom prst="rect">
                <a:avLst/>
              </a:prstGeom>
              <a:solidFill>
                <a:srgbClr val="C0504D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000679" y="1829409"/>
                <a:ext cx="7440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20 GeV  </a:t>
                </a:r>
                <a:endParaRPr lang="en-US" b="1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334914" y="1848583"/>
                <a:ext cx="7440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20 GeV  </a:t>
                </a:r>
                <a:endParaRPr lang="en-US" b="1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731938" y="1867757"/>
                <a:ext cx="6062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5 GeV  </a:t>
                </a:r>
                <a:endParaRPr lang="en-US" b="1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 rot="16200000">
              <a:off x="-281001" y="1930758"/>
              <a:ext cx="16225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calorimeter clusters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853416" y="813015"/>
            <a:ext cx="283338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Option 1:</a:t>
            </a:r>
          </a:p>
          <a:p>
            <a:r>
              <a:rPr lang="en-US" dirty="0" smtClean="0"/>
              <a:t>subtract from calorimeter </a:t>
            </a:r>
            <a:r>
              <a:rPr lang="en-US" dirty="0" smtClean="0"/>
              <a:t>measurements </a:t>
            </a:r>
            <a:r>
              <a:rPr lang="en-US" dirty="0" smtClean="0"/>
              <a:t>the </a:t>
            </a:r>
            <a:r>
              <a:rPr lang="en-US" b="1" u="sng" dirty="0" smtClean="0"/>
              <a:t>expected </a:t>
            </a:r>
            <a:r>
              <a:rPr lang="en-US" b="1" u="sng" dirty="0"/>
              <a:t>average </a:t>
            </a:r>
            <a:r>
              <a:rPr lang="en-US" dirty="0" smtClean="0"/>
              <a:t> energy deposit caused by the pointing tracks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5853417" y="2535349"/>
            <a:ext cx="2655641" cy="2408020"/>
            <a:chOff x="4018843" y="2915470"/>
            <a:chExt cx="2655641" cy="2408020"/>
          </a:xfrm>
        </p:grpSpPr>
        <p:sp>
          <p:nvSpPr>
            <p:cNvPr id="33" name="Down Arrow 32"/>
            <p:cNvSpPr/>
            <p:nvPr/>
          </p:nvSpPr>
          <p:spPr>
            <a:xfrm>
              <a:off x="4813459" y="2915470"/>
              <a:ext cx="769751" cy="671008"/>
            </a:xfrm>
            <a:prstGeom prst="downArrow">
              <a:avLst/>
            </a:prstGeom>
            <a:solidFill>
              <a:srgbClr val="008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18843" y="3846162"/>
              <a:ext cx="265564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b="1" dirty="0" smtClean="0">
                  <a:solidFill>
                    <a:srgbClr val="008000"/>
                  </a:solidFill>
                </a:rPr>
                <a:t>reduces </a:t>
              </a:r>
              <a:r>
                <a:rPr lang="en-US" b="1" dirty="0" smtClean="0">
                  <a:solidFill>
                    <a:srgbClr val="008000"/>
                  </a:solidFill>
                </a:rPr>
                <a:t>effect of parton fragmentation</a:t>
              </a:r>
            </a:p>
            <a:p>
              <a:pPr marL="285750" indent="-285750">
                <a:buFontTx/>
                <a:buChar char="-"/>
              </a:pPr>
              <a:r>
                <a:rPr lang="en-US" b="1" dirty="0" smtClean="0">
                  <a:solidFill>
                    <a:srgbClr val="FF0000"/>
                  </a:solidFill>
                </a:rPr>
                <a:t>measurement is still </a:t>
              </a:r>
              <a:r>
                <a:rPr lang="en-US" b="1" dirty="0" smtClean="0">
                  <a:solidFill>
                    <a:srgbClr val="FF0000"/>
                  </a:solidFill>
                </a:rPr>
                <a:t>sensitive to intrinsic calorimeter resolution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708989" y="5039011"/>
            <a:ext cx="2655641" cy="1317339"/>
            <a:chOff x="3897559" y="5422141"/>
            <a:chExt cx="2655641" cy="1317339"/>
          </a:xfrm>
        </p:grpSpPr>
        <p:sp>
          <p:nvSpPr>
            <p:cNvPr id="35" name="Down Arrow 34"/>
            <p:cNvSpPr/>
            <p:nvPr/>
          </p:nvSpPr>
          <p:spPr>
            <a:xfrm>
              <a:off x="4836603" y="5422141"/>
              <a:ext cx="769751" cy="671008"/>
            </a:xfrm>
            <a:prstGeom prst="downArrow">
              <a:avLst/>
            </a:prstGeom>
            <a:solidFill>
              <a:srgbClr val="008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897559" y="6093149"/>
              <a:ext cx="26556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“</a:t>
              </a:r>
              <a:r>
                <a:rPr lang="en-US" b="1" dirty="0" err="1" smtClean="0"/>
                <a:t>JetPlusTrack</a:t>
              </a:r>
              <a:r>
                <a:rPr lang="en-US" b="1" dirty="0" smtClean="0"/>
                <a:t>” or </a:t>
              </a:r>
              <a:r>
                <a:rPr lang="en-US" b="1" dirty="0" err="1" smtClean="0"/>
                <a:t>EnergyFlow</a:t>
              </a:r>
              <a:r>
                <a:rPr lang="en-US" b="1" dirty="0" smtClean="0"/>
                <a:t> approach</a:t>
              </a:r>
              <a:endParaRPr lang="en-US" b="1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833897" y="97512"/>
            <a:ext cx="73639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/>
                <a:cs typeface="Arial"/>
              </a:rPr>
              <a:t>Tracker+Calorimeter</a:t>
            </a:r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Arial"/>
                <a:cs typeface="Arial"/>
              </a:rPr>
              <a:t>JetPlusTrack</a:t>
            </a:r>
            <a:endParaRPr lang="en-US" sz="3200" b="1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1379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Boris Mangano</a:t>
            </a:r>
            <a:endParaRPr lang="en-GB" dirty="0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/>
              <a:t>Latsis</a:t>
            </a:r>
            <a:r>
              <a:rPr lang="en-GB" dirty="0" smtClean="0"/>
              <a:t> Symposium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8157-4CD9-8944-8EE9-4C7FE630753E}" type="slidenum">
              <a:rPr lang="en-GB" smtClean="0"/>
              <a:pPr/>
              <a:t>12</a:t>
            </a:fld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207110" y="4720590"/>
            <a:ext cx="3346567" cy="1712728"/>
            <a:chOff x="207110" y="4643622"/>
            <a:chExt cx="3346567" cy="1712728"/>
          </a:xfrm>
        </p:grpSpPr>
        <p:grpSp>
          <p:nvGrpSpPr>
            <p:cNvPr id="4" name="Group 3"/>
            <p:cNvGrpSpPr/>
            <p:nvPr/>
          </p:nvGrpSpPr>
          <p:grpSpPr>
            <a:xfrm>
              <a:off x="2437539" y="4643622"/>
              <a:ext cx="1116138" cy="1500838"/>
              <a:chOff x="2014182" y="4643622"/>
              <a:chExt cx="1116138" cy="1500838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H="1" flipV="1">
                <a:off x="2014182" y="4643622"/>
                <a:ext cx="12828" cy="1500838"/>
              </a:xfrm>
              <a:prstGeom prst="straightConnector1">
                <a:avLst/>
              </a:prstGeom>
              <a:ln w="28575" cmpd="sng"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2180960" y="5208039"/>
                <a:ext cx="9493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50 GeV parton</a:t>
                </a:r>
                <a:endParaRPr lang="en-US" b="1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 rot="16200000">
              <a:off x="-241145" y="5261764"/>
              <a:ext cx="15428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8000"/>
                  </a:solidFill>
                </a:rPr>
                <a:t>reconstructed particle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07112" y="3068352"/>
            <a:ext cx="3811731" cy="1822126"/>
            <a:chOff x="207112" y="2914416"/>
            <a:chExt cx="3811731" cy="1822126"/>
          </a:xfrm>
        </p:grpSpPr>
        <p:grpSp>
          <p:nvGrpSpPr>
            <p:cNvPr id="10" name="Group 9"/>
            <p:cNvGrpSpPr/>
            <p:nvPr/>
          </p:nvGrpSpPr>
          <p:grpSpPr>
            <a:xfrm>
              <a:off x="1260568" y="2964529"/>
              <a:ext cx="2758275" cy="1510998"/>
              <a:chOff x="795409" y="2591192"/>
              <a:chExt cx="2758275" cy="1510998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H="1" flipV="1">
                <a:off x="1398380" y="2591192"/>
                <a:ext cx="372047" cy="1128837"/>
              </a:xfrm>
              <a:prstGeom prst="straightConnector1">
                <a:avLst/>
              </a:prstGeom>
              <a:ln w="28575" cmpd="sng"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H="1" flipV="1">
                <a:off x="2027010" y="2900588"/>
                <a:ext cx="1" cy="819440"/>
              </a:xfrm>
              <a:prstGeom prst="straightConnector1">
                <a:avLst/>
              </a:prstGeom>
              <a:ln w="28575" cmpd="sng"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2254836" y="2757952"/>
                <a:ext cx="522681" cy="962078"/>
              </a:xfrm>
              <a:prstGeom prst="straightConnector1">
                <a:avLst/>
              </a:prstGeom>
              <a:ln w="28575" cmpd="sng"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795409" y="3059205"/>
                <a:ext cx="949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20 GeV </a:t>
                </a:r>
                <a:endParaRPr lang="en-US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706280" y="3732858"/>
                <a:ext cx="949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1</a:t>
                </a:r>
                <a:r>
                  <a:rPr lang="en-US" b="1" dirty="0" smtClean="0"/>
                  <a:t>0 GeV </a:t>
                </a:r>
                <a:endParaRPr lang="en-US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604324" y="3212086"/>
                <a:ext cx="949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20 GeV </a:t>
                </a:r>
                <a:endParaRPr lang="en-US" b="1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 rot="16200000">
              <a:off x="-380785" y="3502313"/>
              <a:ext cx="18221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90"/>
                  </a:solidFill>
                </a:rPr>
                <a:t>reconstructed tracks</a:t>
              </a:r>
              <a:endParaRPr lang="en-US" b="1" dirty="0">
                <a:solidFill>
                  <a:srgbClr val="00009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7110" y="1176409"/>
            <a:ext cx="3333952" cy="1622556"/>
            <a:chOff x="207111" y="1442646"/>
            <a:chExt cx="3333952" cy="1622556"/>
          </a:xfrm>
        </p:grpSpPr>
        <p:grpSp>
          <p:nvGrpSpPr>
            <p:cNvPr id="19" name="Group 18"/>
            <p:cNvGrpSpPr/>
            <p:nvPr/>
          </p:nvGrpSpPr>
          <p:grpSpPr>
            <a:xfrm>
              <a:off x="1462738" y="1656103"/>
              <a:ext cx="2078325" cy="1244150"/>
              <a:chOff x="1000679" y="1269938"/>
              <a:chExt cx="2078325" cy="124415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186699" y="1269938"/>
                <a:ext cx="346387" cy="1205802"/>
              </a:xfrm>
              <a:prstGeom prst="rect">
                <a:avLst/>
              </a:prstGeom>
              <a:solidFill>
                <a:srgbClr val="C0504D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520933" y="1269938"/>
                <a:ext cx="346387" cy="1205802"/>
              </a:xfrm>
              <a:prstGeom prst="rect">
                <a:avLst/>
              </a:prstGeom>
              <a:solidFill>
                <a:srgbClr val="C0504D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869962" y="1617820"/>
                <a:ext cx="346387" cy="857920"/>
              </a:xfrm>
              <a:prstGeom prst="rect">
                <a:avLst/>
              </a:prstGeom>
              <a:solidFill>
                <a:srgbClr val="C0504D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000679" y="1829409"/>
                <a:ext cx="7440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20 GeV  </a:t>
                </a:r>
                <a:endParaRPr lang="en-US" b="1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334914" y="1848583"/>
                <a:ext cx="7440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20 GeV  </a:t>
                </a:r>
                <a:endParaRPr lang="en-US" b="1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731938" y="1867757"/>
                <a:ext cx="6062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5 GeV  </a:t>
                </a:r>
                <a:endParaRPr lang="en-US" b="1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 rot="16200000">
              <a:off x="-281001" y="1930758"/>
              <a:ext cx="16225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calorimeter clusters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295940" y="1229847"/>
            <a:ext cx="3160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Option 2:</a:t>
            </a:r>
          </a:p>
          <a:p>
            <a:r>
              <a:rPr lang="en-US" dirty="0" smtClean="0"/>
              <a:t>replace </a:t>
            </a:r>
            <a:r>
              <a:rPr lang="en-US" u="sng" dirty="0" smtClean="0"/>
              <a:t>observed </a:t>
            </a:r>
            <a:r>
              <a:rPr lang="en-US" dirty="0" smtClean="0"/>
              <a:t>calorimeter </a:t>
            </a:r>
            <a:r>
              <a:rPr lang="en-US" dirty="0" smtClean="0"/>
              <a:t>cluster energy </a:t>
            </a:r>
            <a:r>
              <a:rPr lang="en-US" dirty="0" smtClean="0"/>
              <a:t>with the energy of the pointing/matched tracks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4541531" y="2903980"/>
            <a:ext cx="4320127" cy="2358984"/>
            <a:chOff x="4541531" y="2903980"/>
            <a:chExt cx="4320127" cy="2358984"/>
          </a:xfrm>
        </p:grpSpPr>
        <p:sp>
          <p:nvSpPr>
            <p:cNvPr id="33" name="Down Arrow 32"/>
            <p:cNvSpPr/>
            <p:nvPr/>
          </p:nvSpPr>
          <p:spPr>
            <a:xfrm>
              <a:off x="6168324" y="2903980"/>
              <a:ext cx="769751" cy="671008"/>
            </a:xfrm>
            <a:prstGeom prst="downArrow">
              <a:avLst/>
            </a:prstGeom>
            <a:solidFill>
              <a:srgbClr val="008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541531" y="3508637"/>
              <a:ext cx="4320127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b="1" dirty="0" smtClean="0">
                  <a:solidFill>
                    <a:srgbClr val="008000"/>
                  </a:solidFill>
                </a:rPr>
                <a:t>reduce effect of parton fragmentation</a:t>
              </a:r>
            </a:p>
            <a:p>
              <a:pPr marL="285750" indent="-285750">
                <a:buFontTx/>
                <a:buChar char="-"/>
              </a:pPr>
              <a:r>
                <a:rPr lang="en-US" b="1" dirty="0" smtClean="0">
                  <a:solidFill>
                    <a:srgbClr val="008000"/>
                  </a:solidFill>
                </a:rPr>
                <a:t>effectively replace calorimeter energy resolution with tracker momentum resolution for charged hadrons</a:t>
              </a:r>
            </a:p>
            <a:p>
              <a:pPr marL="285750" indent="-285750">
                <a:buFontTx/>
                <a:buChar char="-"/>
              </a:pPr>
              <a:r>
                <a:rPr lang="en-US" b="1" dirty="0" smtClean="0">
                  <a:solidFill>
                    <a:srgbClr val="E82434"/>
                  </a:solidFill>
                </a:rPr>
                <a:t>neutral hadrons reconstruction still dominated by calorimeter resolution</a:t>
              </a:r>
              <a:endParaRPr lang="en-US" b="1" dirty="0">
                <a:solidFill>
                  <a:srgbClr val="E82434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319086" y="5285007"/>
            <a:ext cx="2655641" cy="1040340"/>
            <a:chOff x="5319086" y="5285007"/>
            <a:chExt cx="2655641" cy="1040340"/>
          </a:xfrm>
        </p:grpSpPr>
        <p:sp>
          <p:nvSpPr>
            <p:cNvPr id="35" name="Down Arrow 34"/>
            <p:cNvSpPr/>
            <p:nvPr/>
          </p:nvSpPr>
          <p:spPr>
            <a:xfrm>
              <a:off x="6258130" y="5285007"/>
              <a:ext cx="769751" cy="671008"/>
            </a:xfrm>
            <a:prstGeom prst="downArrow">
              <a:avLst/>
            </a:prstGeom>
            <a:solidFill>
              <a:srgbClr val="008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319086" y="5956015"/>
              <a:ext cx="26556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Particle Flow approach</a:t>
              </a:r>
              <a:endParaRPr lang="en-US" b="1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5216454" y="5721147"/>
            <a:ext cx="3045540" cy="712172"/>
          </a:xfrm>
          <a:prstGeom prst="rect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833897" y="97512"/>
            <a:ext cx="73639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Arial"/>
                <a:cs typeface="Arial"/>
              </a:rPr>
              <a:t>Tracker+Calorimeter</a:t>
            </a:r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  <a:latin typeface="Arial"/>
                <a:cs typeface="Arial"/>
              </a:rPr>
              <a:t>ParticleFlow</a:t>
            </a:r>
            <a:endParaRPr lang="en-US" sz="3200" b="1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7856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Latsis Symposium 2013</a:t>
            </a:r>
            <a:endParaRPr lang="en-GB" dirty="0" smtClean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8157-4CD9-8944-8EE9-4C7FE630753E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757238"/>
            <a:ext cx="4122738" cy="5387975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 smtClean="0"/>
              <a:t>Calorimeter jet: </a:t>
            </a:r>
          </a:p>
          <a:p>
            <a:pPr lvl="1"/>
            <a:r>
              <a:rPr lang="en-GB" dirty="0" smtClean="0"/>
              <a:t>E = E</a:t>
            </a:r>
            <a:r>
              <a:rPr lang="en-GB" baseline="-25000" dirty="0" smtClean="0"/>
              <a:t>HCAL</a:t>
            </a:r>
            <a:r>
              <a:rPr lang="en-GB" dirty="0" smtClean="0"/>
              <a:t> + E</a:t>
            </a:r>
            <a:r>
              <a:rPr lang="en-GB" baseline="-25000" dirty="0" smtClean="0"/>
              <a:t>ECAL</a:t>
            </a:r>
          </a:p>
          <a:p>
            <a:pPr lvl="1"/>
            <a:r>
              <a:rPr lang="en-GB" dirty="0" err="1" smtClean="0"/>
              <a:t>σ</a:t>
            </a:r>
            <a:r>
              <a:rPr lang="en-GB" dirty="0" smtClean="0"/>
              <a:t>(E) ~ </a:t>
            </a:r>
            <a:r>
              <a:rPr lang="en-GB" dirty="0" err="1" smtClean="0"/>
              <a:t>calo</a:t>
            </a:r>
            <a:r>
              <a:rPr lang="en-GB" dirty="0" smtClean="0"/>
              <a:t> resolution </a:t>
            </a:r>
            <a:br>
              <a:rPr lang="en-GB" dirty="0" smtClean="0"/>
            </a:br>
            <a:r>
              <a:rPr lang="en-GB" dirty="0" smtClean="0"/>
              <a:t>to hadron energy:</a:t>
            </a:r>
            <a:br>
              <a:rPr lang="en-GB" dirty="0" smtClean="0"/>
            </a:br>
            <a:r>
              <a:rPr lang="en-GB" dirty="0" smtClean="0"/>
              <a:t>120 % / √E</a:t>
            </a:r>
          </a:p>
          <a:p>
            <a:pPr lvl="1"/>
            <a:r>
              <a:rPr lang="en-GB" dirty="0" smtClean="0"/>
              <a:t>direction biased (B = 3.8 T)</a:t>
            </a:r>
          </a:p>
          <a:p>
            <a:pPr marL="457200" lvl="1" indent="0">
              <a:buNone/>
            </a:pPr>
            <a:endParaRPr lang="en-GB" dirty="0" smtClean="0"/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 smtClean="0"/>
          </a:p>
          <a:p>
            <a:r>
              <a:rPr lang="en-GB" b="1" dirty="0" smtClean="0"/>
              <a:t>Particle flow jet: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charged hadrons</a:t>
            </a:r>
          </a:p>
          <a:p>
            <a:pPr lvl="2"/>
            <a:r>
              <a:rPr lang="en-GB" dirty="0" err="1" smtClean="0"/>
              <a:t>σ</a:t>
            </a:r>
            <a:r>
              <a:rPr lang="en-GB" dirty="0" smtClean="0"/>
              <a:t>(</a:t>
            </a:r>
            <a:r>
              <a:rPr lang="en-GB" dirty="0" err="1" smtClean="0"/>
              <a:t>pT</a:t>
            </a:r>
            <a:r>
              <a:rPr lang="en-GB" dirty="0" smtClean="0"/>
              <a:t>)/</a:t>
            </a:r>
            <a:r>
              <a:rPr lang="en-GB" dirty="0" err="1" smtClean="0"/>
              <a:t>pT</a:t>
            </a:r>
            <a:r>
              <a:rPr lang="en-GB" dirty="0" smtClean="0"/>
              <a:t> ~ 1% </a:t>
            </a:r>
          </a:p>
          <a:p>
            <a:pPr lvl="2"/>
            <a:r>
              <a:rPr lang="en-GB" dirty="0" smtClean="0"/>
              <a:t>direction measured at vertex</a:t>
            </a:r>
          </a:p>
          <a:p>
            <a:pPr lvl="1"/>
            <a:r>
              <a:rPr lang="en-GB" b="1" dirty="0" smtClean="0">
                <a:solidFill>
                  <a:srgbClr val="0000FF"/>
                </a:solidFill>
              </a:rPr>
              <a:t>photons/electrons</a:t>
            </a:r>
          </a:p>
          <a:p>
            <a:pPr lvl="2"/>
            <a:r>
              <a:rPr lang="en-GB" dirty="0" err="1" smtClean="0"/>
              <a:t>σ</a:t>
            </a:r>
            <a:r>
              <a:rPr lang="en-GB" dirty="0" smtClean="0"/>
              <a:t>(E)/E ~ 1% / √E</a:t>
            </a:r>
          </a:p>
          <a:p>
            <a:pPr lvl="2"/>
            <a:r>
              <a:rPr lang="en-GB" dirty="0" smtClean="0"/>
              <a:t>good direction resolution</a:t>
            </a:r>
          </a:p>
          <a:p>
            <a:pPr lvl="1"/>
            <a:r>
              <a:rPr lang="en-GB" b="1" dirty="0" smtClean="0">
                <a:solidFill>
                  <a:srgbClr val="008000"/>
                </a:solidFill>
              </a:rPr>
              <a:t>neutral hadrons</a:t>
            </a:r>
          </a:p>
          <a:p>
            <a:pPr lvl="2"/>
            <a:r>
              <a:rPr lang="en-GB" dirty="0" smtClean="0"/>
              <a:t> </a:t>
            </a:r>
            <a:r>
              <a:rPr lang="en-GB" dirty="0" err="1" smtClean="0"/>
              <a:t>σ</a:t>
            </a:r>
            <a:r>
              <a:rPr lang="en-GB" dirty="0" smtClean="0"/>
              <a:t>(E)/E ~ 120 % / √E</a:t>
            </a:r>
          </a:p>
          <a:p>
            <a:pPr lvl="2"/>
            <a:endParaRPr lang="en-GB" dirty="0" smtClean="0"/>
          </a:p>
        </p:txBody>
      </p:sp>
      <p:pic>
        <p:nvPicPr>
          <p:cNvPr id="26" name="Picture 25" descr="calcFrac_Frac0_M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34603" y="771721"/>
            <a:ext cx="3898805" cy="406364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16079" y="5349142"/>
            <a:ext cx="3353067" cy="664833"/>
          </a:xfrm>
          <a:prstGeom prst="ellipse">
            <a:avLst/>
          </a:prstGeom>
          <a:noFill/>
          <a:ln w="38100" cap="flat" cmpd="sng" algn="ctr">
            <a:solidFill>
              <a:srgbClr val="E8243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2434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669146" y="4566654"/>
            <a:ext cx="4731456" cy="923330"/>
            <a:chOff x="3669146" y="4566654"/>
            <a:chExt cx="4731456" cy="923330"/>
          </a:xfrm>
        </p:grpSpPr>
        <p:cxnSp>
          <p:nvCxnSpPr>
            <p:cNvPr id="21" name="Straight Arrow Connector 20"/>
            <p:cNvCxnSpPr/>
            <p:nvPr/>
          </p:nvCxnSpPr>
          <p:spPr>
            <a:xfrm flipV="1">
              <a:off x="3669146" y="4831015"/>
              <a:ext cx="1043734" cy="658969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4705798" y="4566654"/>
              <a:ext cx="36948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Still poor resolution, but neutral hadrons are the smallest component of the jet/event particles: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682652" y="5489984"/>
            <a:ext cx="36948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rgbClr val="FF0000"/>
                </a:solidFill>
              </a:rPr>
              <a:t>70% charged hadrons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rgbClr val="0000FF"/>
                </a:solidFill>
              </a:rPr>
              <a:t>20% photons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rgbClr val="008000"/>
                </a:solidFill>
              </a:rPr>
              <a:t>less than 10% neutral hadrons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33897" y="97512"/>
            <a:ext cx="73639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A real case: CMS detector</a:t>
            </a:r>
          </a:p>
        </p:txBody>
      </p:sp>
    </p:spTree>
    <p:extLst>
      <p:ext uri="{BB962C8B-B14F-4D97-AF65-F5344CB8AC3E}">
        <p14:creationId xmlns:p14="http://schemas.microsoft.com/office/powerpoint/2010/main" val="1165164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Latsis Symposium 2013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8157-4CD9-8944-8EE9-4C7FE630753E}" type="slidenum">
              <a:rPr lang="en-GB" smtClean="0"/>
              <a:pPr/>
              <a:t>14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67" y="739373"/>
            <a:ext cx="4392561" cy="43256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828" y="839392"/>
            <a:ext cx="4378179" cy="431082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3897" y="23538"/>
            <a:ext cx="73639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Jet energy resolution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52417" y="5278744"/>
            <a:ext cx="7490821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Particle Flow converges to a calorimetric measurement at  high </a:t>
            </a:r>
            <a:r>
              <a:rPr lang="en-GB" dirty="0" err="1" smtClean="0"/>
              <a:t>p</a:t>
            </a:r>
            <a:r>
              <a:rPr lang="en-GB" baseline="-25000" dirty="0" err="1" smtClean="0"/>
              <a:t>T</a:t>
            </a:r>
            <a:r>
              <a:rPr lang="en-GB" dirty="0" smtClean="0"/>
              <a:t> when: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calorimetric clusters corresponding to different particles cannot be separated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calorimetric resolution is comparable or better than tracker one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1072668" y="2564429"/>
            <a:ext cx="7266621" cy="1249680"/>
            <a:chOff x="1072668" y="2663061"/>
            <a:chExt cx="7266621" cy="124968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072668" y="2663061"/>
              <a:ext cx="7249853" cy="0"/>
            </a:xfrm>
            <a:prstGeom prst="line">
              <a:avLst/>
            </a:prstGeom>
            <a:ln w="1270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089436" y="3912741"/>
              <a:ext cx="7249853" cy="0"/>
            </a:xfrm>
            <a:prstGeom prst="line">
              <a:avLst/>
            </a:prstGeom>
            <a:ln w="1270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9071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Latsis Symposium 2013</a:t>
            </a:r>
            <a:endParaRPr lang="en-GB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8157-4CD9-8944-8EE9-4C7FE630753E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11" name="Content Placeholder 10" descr="calo.pn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l="2040" t="1545" b="633"/>
          <a:stretch/>
        </p:blipFill>
        <p:spPr>
          <a:xfrm>
            <a:off x="239058" y="1676400"/>
            <a:ext cx="3956050" cy="3886200"/>
          </a:xfrm>
        </p:spPr>
      </p:pic>
      <p:pic>
        <p:nvPicPr>
          <p:cNvPr id="12" name="Content Placeholder 11" descr="pf.png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/>
          <a:srcRect l="2441" t="-7173" r="2040" b="1032"/>
          <a:stretch/>
        </p:blipFill>
        <p:spPr>
          <a:xfrm>
            <a:off x="5286375" y="1416050"/>
            <a:ext cx="3857625" cy="4202113"/>
          </a:xfrm>
        </p:spPr>
      </p:pic>
      <p:sp>
        <p:nvSpPr>
          <p:cNvPr id="13" name="TextBox 12"/>
          <p:cNvSpPr txBox="1"/>
          <p:nvPr/>
        </p:nvSpPr>
        <p:spPr>
          <a:xfrm>
            <a:off x="1182545" y="1008718"/>
            <a:ext cx="1602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Calo Jets </a:t>
            </a:r>
            <a:endParaRPr lang="en-GB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6553200" y="892314"/>
            <a:ext cx="1602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PF Jets 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839671" y="5941497"/>
            <a:ext cx="784712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PF jet response almost independent from the flavour of the jet-initiating parton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833897" y="97512"/>
            <a:ext cx="73639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Jet energy response</a:t>
            </a:r>
          </a:p>
        </p:txBody>
      </p:sp>
    </p:spTree>
    <p:extLst>
      <p:ext uri="{BB962C8B-B14F-4D97-AF65-F5344CB8AC3E}">
        <p14:creationId xmlns:p14="http://schemas.microsoft.com/office/powerpoint/2010/main" val="3850947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Latsis Symposium 2013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8157-4CD9-8944-8EE9-4C7FE630753E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482860" y="4963283"/>
            <a:ext cx="80774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Particle flow is at its best in the reconstruction of </a:t>
            </a:r>
            <a:r>
              <a:rPr lang="en-US" sz="2400" dirty="0" err="1" smtClean="0"/>
              <a:t>taus</a:t>
            </a:r>
            <a:r>
              <a:rPr lang="en-US" sz="2400" dirty="0" smtClean="0"/>
              <a:t>: neutral hadron component (the component that is worst measured) is minimal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33897" y="97512"/>
            <a:ext cx="73639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Tau reconstruction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124201" y="719273"/>
            <a:ext cx="6019799" cy="4027386"/>
            <a:chOff x="3124201" y="719273"/>
            <a:chExt cx="6019799" cy="4027386"/>
          </a:xfrm>
        </p:grpSpPr>
        <p:grpSp>
          <p:nvGrpSpPr>
            <p:cNvPr id="4" name="Group 3"/>
            <p:cNvGrpSpPr/>
            <p:nvPr/>
          </p:nvGrpSpPr>
          <p:grpSpPr>
            <a:xfrm>
              <a:off x="3124201" y="719273"/>
              <a:ext cx="5921160" cy="4027386"/>
              <a:chOff x="0" y="1175926"/>
              <a:chExt cx="4623631" cy="3012937"/>
            </a:xfrm>
          </p:grpSpPr>
          <p:pic>
            <p:nvPicPr>
              <p:cNvPr id="9" name="Picture 8" descr="Screen shot 2013-02-28 at 11.43.20 AM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435"/>
              <a:stretch/>
            </p:blipFill>
            <p:spPr>
              <a:xfrm>
                <a:off x="0" y="1175926"/>
                <a:ext cx="4623631" cy="3012937"/>
              </a:xfrm>
              <a:prstGeom prst="rect">
                <a:avLst/>
              </a:prstGeom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962188" y="1750784"/>
                <a:ext cx="11546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B</a:t>
                </a:r>
                <a:r>
                  <a:rPr lang="en-US" dirty="0" smtClean="0"/>
                  <a:t>arrel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436867" y="1186741"/>
                <a:ext cx="173194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SIMULATION</a:t>
                </a:r>
                <a:endParaRPr lang="en-US" sz="1400" dirty="0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6471038" y="1501517"/>
              <a:ext cx="2672962" cy="707928"/>
              <a:chOff x="3177145" y="5127135"/>
              <a:chExt cx="2672962" cy="707928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3271441" y="5127135"/>
                <a:ext cx="2578666" cy="707928"/>
                <a:chOff x="1847402" y="4979813"/>
                <a:chExt cx="2578666" cy="707928"/>
              </a:xfrm>
              <a:solidFill>
                <a:schemeClr val="bg1"/>
              </a:solidFill>
            </p:grpSpPr>
            <p:sp>
              <p:nvSpPr>
                <p:cNvPr id="12" name="Rectangle 11"/>
                <p:cNvSpPr/>
                <p:nvPr/>
              </p:nvSpPr>
              <p:spPr>
                <a:xfrm>
                  <a:off x="1847402" y="5118245"/>
                  <a:ext cx="282242" cy="153933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1847402" y="5554387"/>
                  <a:ext cx="282242" cy="0"/>
                </a:xfrm>
                <a:prstGeom prst="line">
                  <a:avLst/>
                </a:prstGeom>
                <a:grpFill/>
                <a:ln w="28575" cmpd="sng">
                  <a:solidFill>
                    <a:srgbClr val="0000FF"/>
                  </a:solidFill>
                  <a:headEnd type="none"/>
                  <a:tailEnd type="non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15"/>
                <p:cNvSpPr txBox="1"/>
                <p:nvPr/>
              </p:nvSpPr>
              <p:spPr>
                <a:xfrm>
                  <a:off x="2347740" y="4979813"/>
                  <a:ext cx="2078328" cy="36933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particle flow</a:t>
                  </a:r>
                  <a:endParaRPr lang="en-US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2309251" y="5318409"/>
                  <a:ext cx="1988525" cy="369332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calorimeter-based</a:t>
                  </a:r>
                  <a:endParaRPr lang="en-US" dirty="0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>
                <a:off x="3177145" y="5127135"/>
                <a:ext cx="2655640" cy="707928"/>
              </a:xfrm>
              <a:prstGeom prst="rect">
                <a:avLst/>
              </a:prstGeom>
              <a:noFill/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345318" y="883435"/>
            <a:ext cx="2945664" cy="3750316"/>
            <a:chOff x="491379" y="700448"/>
            <a:chExt cx="2945664" cy="3750316"/>
          </a:xfrm>
        </p:grpSpPr>
        <p:grpSp>
          <p:nvGrpSpPr>
            <p:cNvPr id="25" name="Group 24"/>
            <p:cNvGrpSpPr/>
            <p:nvPr/>
          </p:nvGrpSpPr>
          <p:grpSpPr>
            <a:xfrm rot="1823516">
              <a:off x="982640" y="1023305"/>
              <a:ext cx="1368596" cy="3427459"/>
              <a:chOff x="1491890" y="1898664"/>
              <a:chExt cx="1368596" cy="3427459"/>
            </a:xfrm>
          </p:grpSpPr>
          <p:sp>
            <p:nvSpPr>
              <p:cNvPr id="31" name="Isosceles Triangle 30"/>
              <p:cNvSpPr/>
              <p:nvPr/>
            </p:nvSpPr>
            <p:spPr>
              <a:xfrm rot="10800000">
                <a:off x="1491891" y="2465798"/>
                <a:ext cx="1368595" cy="2860325"/>
              </a:xfrm>
              <a:prstGeom prst="triangle">
                <a:avLst/>
              </a:prstGeom>
              <a:solidFill>
                <a:srgbClr val="D8CFA6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491890" y="2256205"/>
                <a:ext cx="1368596" cy="505488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3" name="Group 32"/>
              <p:cNvGrpSpPr/>
              <p:nvPr/>
            </p:nvGrpSpPr>
            <p:grpSpPr>
              <a:xfrm>
                <a:off x="1818472" y="2342507"/>
                <a:ext cx="710678" cy="2983615"/>
                <a:chOff x="4073238" y="2408605"/>
                <a:chExt cx="710678" cy="2449017"/>
              </a:xfrm>
            </p:grpSpPr>
            <p:sp>
              <p:nvSpPr>
                <p:cNvPr id="38" name="Isosceles Triangle 37"/>
                <p:cNvSpPr/>
                <p:nvPr/>
              </p:nvSpPr>
              <p:spPr>
                <a:xfrm rot="10800000">
                  <a:off x="4073238" y="2618198"/>
                  <a:ext cx="710677" cy="2239424"/>
                </a:xfrm>
                <a:prstGeom prst="triangle">
                  <a:avLst/>
                </a:prstGeom>
                <a:solidFill>
                  <a:schemeClr val="bg2"/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4073238" y="2408605"/>
                  <a:ext cx="710678" cy="296388"/>
                </a:xfrm>
                <a:prstGeom prst="ellipse">
                  <a:avLst/>
                </a:prstGeom>
                <a:solidFill>
                  <a:schemeClr val="bg2">
                    <a:lumMod val="90000"/>
                  </a:schemeClr>
                </a:solidFill>
                <a:ln w="38100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34" name="Straight Arrow Connector 33"/>
              <p:cNvCxnSpPr>
                <a:stCxn id="31" idx="0"/>
              </p:cNvCxnSpPr>
              <p:nvPr/>
            </p:nvCxnSpPr>
            <p:spPr>
              <a:xfrm flipH="1" flipV="1">
                <a:off x="1985079" y="1898664"/>
                <a:ext cx="191109" cy="3427459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>
                <a:stCxn id="31" idx="0"/>
              </p:cNvCxnSpPr>
              <p:nvPr/>
            </p:nvCxnSpPr>
            <p:spPr>
              <a:xfrm flipH="1" flipV="1">
                <a:off x="2137480" y="2051065"/>
                <a:ext cx="38708" cy="3275058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>
                <a:stCxn id="31" idx="0"/>
              </p:cNvCxnSpPr>
              <p:nvPr/>
            </p:nvCxnSpPr>
            <p:spPr>
              <a:xfrm flipV="1">
                <a:off x="2176188" y="1898664"/>
                <a:ext cx="252759" cy="3427459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/>
              <p:nvPr/>
            </p:nvCxnSpPr>
            <p:spPr>
              <a:xfrm flipH="1" flipV="1">
                <a:off x="1818471" y="2051065"/>
                <a:ext cx="357718" cy="3275058"/>
              </a:xfrm>
              <a:prstGeom prst="straightConnector1">
                <a:avLst/>
              </a:prstGeom>
              <a:ln w="38100" cmpd="sng">
                <a:solidFill>
                  <a:srgbClr val="0000FF"/>
                </a:solidFill>
                <a:prstDash val="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1584362" y="883435"/>
              <a:ext cx="6534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p</a:t>
              </a:r>
              <a:r>
                <a:rPr lang="en-US" sz="2400" baseline="30000" dirty="0" smtClean="0">
                  <a:solidFill>
                    <a:srgbClr val="0000FF"/>
                  </a:solidFill>
                  <a:latin typeface="Symbol" charset="2"/>
                  <a:cs typeface="Symbol" charset="2"/>
                </a:rPr>
                <a:t>0</a:t>
              </a:r>
              <a:endParaRPr lang="en-US" sz="2400" dirty="0">
                <a:solidFill>
                  <a:srgbClr val="0000FF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30097" y="700448"/>
              <a:ext cx="6534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E82434"/>
                  </a:solidFill>
                  <a:latin typeface="Symbol" charset="2"/>
                  <a:cs typeface="Symbol" charset="2"/>
                </a:rPr>
                <a:t>p</a:t>
              </a:r>
              <a:r>
                <a:rPr lang="en-US" sz="2400" baseline="30000" dirty="0">
                  <a:solidFill>
                    <a:srgbClr val="E82434"/>
                  </a:solidFill>
                  <a:latin typeface="Symbol" charset="2"/>
                  <a:cs typeface="Symbol" charset="2"/>
                </a:rPr>
                <a:t>+</a:t>
              </a:r>
              <a:endParaRPr lang="en-US" sz="2400" dirty="0">
                <a:solidFill>
                  <a:srgbClr val="E82434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783570" y="1404174"/>
              <a:ext cx="6534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E82434"/>
                  </a:solidFill>
                  <a:latin typeface="Symbol" charset="2"/>
                  <a:cs typeface="Symbol" charset="2"/>
                </a:rPr>
                <a:t>p</a:t>
              </a:r>
              <a:r>
                <a:rPr lang="en-US" sz="2400" baseline="30000" dirty="0">
                  <a:solidFill>
                    <a:srgbClr val="E82434"/>
                  </a:solidFill>
                  <a:latin typeface="Symbol" charset="2"/>
                  <a:cs typeface="Symbol" charset="2"/>
                </a:rPr>
                <a:t>+</a:t>
              </a:r>
              <a:endParaRPr lang="en-US" sz="2400" dirty="0">
                <a:solidFill>
                  <a:srgbClr val="E82434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425225" y="940139"/>
              <a:ext cx="6534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E82434"/>
                  </a:solidFill>
                  <a:latin typeface="Symbol" charset="2"/>
                  <a:cs typeface="Symbol" charset="2"/>
                </a:rPr>
                <a:t>p</a:t>
              </a:r>
              <a:r>
                <a:rPr lang="en-US" sz="2400" baseline="30000" dirty="0" smtClean="0">
                  <a:solidFill>
                    <a:srgbClr val="E82434"/>
                  </a:solidFill>
                  <a:latin typeface="Symbol" charset="2"/>
                  <a:cs typeface="Symbol" charset="2"/>
                </a:rPr>
                <a:t>-</a:t>
              </a:r>
              <a:endParaRPr lang="en-US" sz="2400" dirty="0">
                <a:solidFill>
                  <a:srgbClr val="E82434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91379" y="3602766"/>
              <a:ext cx="3806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Symbol" charset="2"/>
                  <a:cs typeface="Symbol" charset="2"/>
                </a:rPr>
                <a:t>t</a:t>
              </a:r>
              <a:endParaRPr lang="en-US" sz="2800" dirty="0">
                <a:latin typeface="Symbol" charset="2"/>
                <a:cs typeface="Symbol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1022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Latsis Symposium 2013</a:t>
            </a:r>
            <a:endParaRPr lang="en-GB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fld id="{BDE78157-4CD9-8944-8EE9-4C7FE630753E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833897" y="97512"/>
            <a:ext cx="73639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MET resolution</a:t>
            </a:r>
          </a:p>
        </p:txBody>
      </p:sp>
      <p:pic>
        <p:nvPicPr>
          <p:cNvPr id="2" name="Picture 1" descr="Fig19Zuu_uperpCombin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8576" y="998216"/>
            <a:ext cx="4211126" cy="452217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8148" y="1030702"/>
            <a:ext cx="4188793" cy="4489689"/>
            <a:chOff x="228148" y="1030702"/>
            <a:chExt cx="4188793" cy="4489689"/>
          </a:xfrm>
        </p:grpSpPr>
        <p:pic>
          <p:nvPicPr>
            <p:cNvPr id="4" name="Picture 3" descr="Fig12PFCalo_perp_fit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148" y="1030702"/>
              <a:ext cx="4188793" cy="448968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086579" y="2453738"/>
              <a:ext cx="18848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Z </a:t>
              </a:r>
              <a:r>
                <a:rPr lang="en-US" dirty="0" err="1"/>
                <a:t>p</a:t>
              </a:r>
              <a:r>
                <a:rPr lang="en-US" baseline="-25000" dirty="0" err="1" smtClean="0"/>
                <a:t>T</a:t>
              </a:r>
              <a:r>
                <a:rPr lang="en-US" baseline="-25000" dirty="0" smtClean="0"/>
                <a:t> </a:t>
              </a:r>
              <a:r>
                <a:rPr lang="en-US" dirty="0" smtClean="0"/>
                <a:t>&gt; 100 GeV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72940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Latsis Symposium 2013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8157-4CD9-8944-8EE9-4C7FE630753E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33897" y="97512"/>
            <a:ext cx="73639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Electron reconstruction and Isolation</a:t>
            </a:r>
          </a:p>
        </p:txBody>
      </p:sp>
      <p:pic>
        <p:nvPicPr>
          <p:cNvPr id="7" name="Picture 6" descr="ROC_IsoOnly_Data_EE_LowP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1" b="3035"/>
          <a:stretch/>
        </p:blipFill>
        <p:spPr>
          <a:xfrm rot="5400000">
            <a:off x="4184411" y="1330368"/>
            <a:ext cx="5070584" cy="4759308"/>
          </a:xfrm>
          <a:prstGeom prst="rect">
            <a:avLst/>
          </a:prstGeom>
        </p:spPr>
      </p:pic>
      <p:pic>
        <p:nvPicPr>
          <p:cNvPr id="9" name="Picture 8" descr="Screen shot 2013-05-31 at 1.41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97" y="1437397"/>
            <a:ext cx="3993234" cy="329693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85959"/>
            <a:ext cx="8093203" cy="653551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8738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Latsis Symposium 2013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8157-4CD9-8944-8EE9-4C7FE630753E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7486" y="79604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The CMS Particle Flow:</a:t>
            </a:r>
          </a:p>
          <a:p>
            <a:pPr lvl="1"/>
            <a:endParaRPr lang="en-GB" sz="2400" dirty="0" smtClean="0"/>
          </a:p>
          <a:p>
            <a:pPr lvl="1">
              <a:buFont typeface="Arial"/>
              <a:buChar char="•"/>
            </a:pPr>
            <a:r>
              <a:rPr lang="en-GB" sz="2400" dirty="0"/>
              <a:t>I</a:t>
            </a:r>
            <a:r>
              <a:rPr lang="en-GB" sz="2400" dirty="0" smtClean="0"/>
              <a:t>mproves the reconstruction of basically all physics objects (resolution improvement up to a factor 2X for Jets and MET)</a:t>
            </a:r>
          </a:p>
          <a:p>
            <a:pPr lvl="1">
              <a:buFont typeface="Arial"/>
              <a:buChar char="•"/>
            </a:pPr>
            <a:endParaRPr lang="en-GB" sz="2400" dirty="0"/>
          </a:p>
          <a:p>
            <a:pPr lvl="1">
              <a:buFont typeface="Arial"/>
              <a:buChar char="•"/>
            </a:pPr>
            <a:r>
              <a:rPr lang="en-GB" sz="2400" dirty="0" smtClean="0"/>
              <a:t>Makes analysis of data as if it is done on generator level particles</a:t>
            </a:r>
          </a:p>
          <a:p>
            <a:pPr lvl="1">
              <a:buFont typeface="Arial"/>
              <a:buChar char="•"/>
            </a:pPr>
            <a:endParaRPr lang="en-GB" sz="2400" dirty="0"/>
          </a:p>
          <a:p>
            <a:pPr lvl="1">
              <a:buFont typeface="Arial"/>
              <a:buChar char="•"/>
            </a:pPr>
            <a:r>
              <a:rPr lang="en-GB" sz="2400" dirty="0"/>
              <a:t>P</a:t>
            </a:r>
            <a:r>
              <a:rPr lang="en-GB" sz="2400" dirty="0" smtClean="0"/>
              <a:t>erforms </a:t>
            </a:r>
            <a:r>
              <a:rPr lang="en-GB" sz="2400" dirty="0"/>
              <a:t>in data as expected from </a:t>
            </a:r>
            <a:r>
              <a:rPr lang="en-GB" sz="2400" dirty="0" smtClean="0"/>
              <a:t>simulation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3897" y="97512"/>
            <a:ext cx="73639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CONCLUSION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234114" y="5537362"/>
            <a:ext cx="6541424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lvl="1" algn="ctr"/>
            <a:r>
              <a:rPr lang="en-GB" sz="2400" b="1" dirty="0">
                <a:solidFill>
                  <a:schemeClr val="bg1"/>
                </a:solidFill>
              </a:rPr>
              <a:t>Most analyses in CMS are now using </a:t>
            </a:r>
            <a:r>
              <a:rPr lang="en-GB" sz="2400" b="1" dirty="0" smtClean="0">
                <a:solidFill>
                  <a:schemeClr val="bg1"/>
                </a:solidFill>
              </a:rPr>
              <a:t>Particle Flow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ms-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45515" y="-39220"/>
            <a:ext cx="10486666" cy="70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Oval 8"/>
          <p:cNvSpPr/>
          <p:nvPr/>
        </p:nvSpPr>
        <p:spPr>
          <a:xfrm>
            <a:off x="3771715" y="2650938"/>
            <a:ext cx="1562470" cy="1612664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/>
          <p:cNvSpPr/>
          <p:nvPr/>
        </p:nvSpPr>
        <p:spPr>
          <a:xfrm>
            <a:off x="1079500" y="-127764"/>
            <a:ext cx="6946900" cy="7170068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2434167" y="1270422"/>
            <a:ext cx="4237566" cy="4373696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3092450" y="1949852"/>
            <a:ext cx="2921000" cy="3014836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4027219" y="2914650"/>
            <a:ext cx="1051462" cy="108524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8157-4CD9-8944-8EE9-4C7FE630753E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1" y="4764088"/>
            <a:ext cx="3624925" cy="134571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GB" dirty="0"/>
              <a:t>R</a:t>
            </a:r>
            <a:r>
              <a:rPr lang="en-GB" dirty="0" smtClean="0"/>
              <a:t>econstruct &amp; identify all stable particles in the event in a optimal way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4822640" y="3516637"/>
            <a:ext cx="1730560" cy="1148819"/>
          </a:xfrm>
          <a:prstGeom prst="straightConnector1">
            <a:avLst/>
          </a:prstGeom>
          <a:ln w="38100" cmpd="sng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4822641" y="3995640"/>
            <a:ext cx="1722093" cy="1146595"/>
          </a:xfrm>
          <a:prstGeom prst="straightConnector1">
            <a:avLst/>
          </a:prstGeom>
          <a:ln w="38100" cmpd="sng"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4966211" y="4287097"/>
            <a:ext cx="1578522" cy="1162516"/>
          </a:xfrm>
          <a:prstGeom prst="straightConnector1">
            <a:avLst/>
          </a:prstGeom>
          <a:ln w="381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190205" y="4964688"/>
            <a:ext cx="1362996" cy="1100238"/>
          </a:xfrm>
          <a:prstGeom prst="straightConnector1">
            <a:avLst/>
          </a:prstGeom>
          <a:ln w="38100" cmpd="sng">
            <a:solidFill>
              <a:schemeClr val="accent1">
                <a:lumMod val="20000"/>
                <a:lumOff val="8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5437390" y="5895760"/>
            <a:ext cx="1107344" cy="727084"/>
          </a:xfrm>
          <a:prstGeom prst="straightConnector1">
            <a:avLst/>
          </a:prstGeom>
          <a:ln w="38100" cmpd="sng">
            <a:solidFill>
              <a:srgbClr val="E8243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671733" y="4472942"/>
            <a:ext cx="1354667" cy="369332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Tracker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71733" y="4957570"/>
            <a:ext cx="1354667" cy="3693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ECAL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71733" y="5526428"/>
            <a:ext cx="1354667" cy="369332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HCAL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671733" y="6011173"/>
            <a:ext cx="1354667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Magnet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96393" y="6478333"/>
            <a:ext cx="1354667" cy="3693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Muon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Latsis Symposium 2013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8157-4CD9-8944-8EE9-4C7FE630753E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8" name="Picture 7" descr="Screen shot 2012-08-19 at 8.45.11 AM.p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452"/>
          <a:stretch/>
        </p:blipFill>
        <p:spPr>
          <a:xfrm>
            <a:off x="808240" y="1447621"/>
            <a:ext cx="7530730" cy="45429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39162" y="1447621"/>
            <a:ext cx="7120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/>
                <a:cs typeface="Arial"/>
              </a:rPr>
              <a:t>The whole is greater than the sum of its </a:t>
            </a:r>
            <a:r>
              <a:rPr lang="en-US" sz="3600" b="1" dirty="0" smtClean="0">
                <a:solidFill>
                  <a:schemeClr val="bg1"/>
                </a:solidFill>
                <a:latin typeface="Arial"/>
                <a:cs typeface="Arial"/>
              </a:rPr>
              <a:t>parts (Aristotle)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3897" y="97512"/>
            <a:ext cx="73639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Why particle flow ?</a:t>
            </a:r>
          </a:p>
        </p:txBody>
      </p:sp>
    </p:spTree>
    <p:extLst>
      <p:ext uri="{BB962C8B-B14F-4D97-AF65-F5344CB8AC3E}">
        <p14:creationId xmlns:p14="http://schemas.microsoft.com/office/powerpoint/2010/main" val="957401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Latsis Symposium 2013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8157-4CD9-8944-8EE9-4C7FE630753E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457200" y="1125538"/>
            <a:ext cx="8229600" cy="3684587"/>
          </a:xfrm>
        </p:spPr>
        <p:txBody>
          <a:bodyPr>
            <a:noAutofit/>
          </a:bodyPr>
          <a:lstStyle/>
          <a:p>
            <a:r>
              <a:rPr lang="en-GB" sz="7200" b="1" dirty="0" smtClean="0">
                <a:solidFill>
                  <a:srgbClr val="FF0000"/>
                </a:solidFill>
                <a:latin typeface="Arial"/>
                <a:cs typeface="Arial"/>
              </a:rPr>
              <a:t>Backup slides</a:t>
            </a:r>
            <a:endParaRPr lang="en-GB" sz="72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6323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Latsis Symposium 2013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8157-4CD9-8944-8EE9-4C7FE630753E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457200" y="1141413"/>
            <a:ext cx="8229600" cy="2911475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  <a:latin typeface="Arial"/>
                <a:cs typeface="Arial"/>
              </a:rPr>
              <a:t>Backup slides </a:t>
            </a:r>
            <a:br>
              <a:rPr lang="en-GB" sz="54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GB" sz="5400" b="1" dirty="0" smtClean="0">
                <a:solidFill>
                  <a:srgbClr val="FF0000"/>
                </a:solidFill>
                <a:latin typeface="Arial"/>
                <a:cs typeface="Arial"/>
              </a:rPr>
              <a:t>on </a:t>
            </a:r>
            <a:br>
              <a:rPr lang="en-GB" sz="54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GB" sz="5400" b="1" dirty="0" smtClean="0">
                <a:solidFill>
                  <a:srgbClr val="FF0000"/>
                </a:solidFill>
                <a:latin typeface="Arial"/>
                <a:cs typeface="Arial"/>
              </a:rPr>
              <a:t>cluster-track linking</a:t>
            </a:r>
            <a:endParaRPr lang="en-GB" sz="5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7173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Latsis Symposium 2013</a:t>
            </a:r>
            <a:endParaRPr lang="en-GB" dirty="0" smtClean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ABE4-F821-2C40-A480-3DF2E91E6F51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Linking – ECAL view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4294967295"/>
          </p:nvPr>
        </p:nvSpPr>
        <p:spPr>
          <a:xfrm>
            <a:off x="6056313" y="1600200"/>
            <a:ext cx="3087687" cy="4525963"/>
          </a:xfrm>
        </p:spPr>
        <p:txBody>
          <a:bodyPr/>
          <a:lstStyle/>
          <a:p>
            <a:r>
              <a:rPr lang="en-GB" dirty="0" smtClean="0">
                <a:solidFill>
                  <a:srgbClr val="5ED37F"/>
                </a:solidFill>
              </a:rPr>
              <a:t>Track </a:t>
            </a:r>
            <a:r>
              <a:rPr lang="en-GB" dirty="0" smtClean="0"/>
              <a:t>impact within </a:t>
            </a:r>
            <a:r>
              <a:rPr lang="en-GB" dirty="0" smtClean="0">
                <a:solidFill>
                  <a:srgbClr val="0000FF"/>
                </a:solidFill>
              </a:rPr>
              <a:t>cluster boundaries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US" dirty="0" smtClean="0">
                <a:sym typeface="Wingdings"/>
              </a:rPr>
              <a:t> track &amp; cluster      	    linked</a:t>
            </a:r>
            <a:endParaRPr lang="en-GB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650" y="1733820"/>
            <a:ext cx="5598632" cy="4936855"/>
          </a:xfrm>
          <a:prstGeom prst="rect">
            <a:avLst/>
          </a:prstGeom>
          <a:noFill/>
          <a:ln w="38100" cmpd="sng">
            <a:noFill/>
            <a:miter lim="800000"/>
            <a:headEnd/>
            <a:tailEnd/>
          </a:ln>
        </p:spPr>
      </p:pic>
      <p:grpSp>
        <p:nvGrpSpPr>
          <p:cNvPr id="3" name="Group 11"/>
          <p:cNvGrpSpPr/>
          <p:nvPr/>
        </p:nvGrpSpPr>
        <p:grpSpPr>
          <a:xfrm>
            <a:off x="2463800" y="2188633"/>
            <a:ext cx="2468033" cy="3445934"/>
            <a:chOff x="2463800" y="2188633"/>
            <a:chExt cx="2468033" cy="3445934"/>
          </a:xfrm>
        </p:grpSpPr>
        <p:sp>
          <p:nvSpPr>
            <p:cNvPr id="9" name="Freeform 8"/>
            <p:cNvSpPr/>
            <p:nvPr/>
          </p:nvSpPr>
          <p:spPr>
            <a:xfrm>
              <a:off x="3606085" y="3426753"/>
              <a:ext cx="1114172" cy="1370021"/>
            </a:xfrm>
            <a:custGeom>
              <a:avLst/>
              <a:gdLst>
                <a:gd name="connsiteX0" fmla="*/ 11980 w 1114172"/>
                <a:gd name="connsiteY0" fmla="*/ 179725 h 1370021"/>
                <a:gd name="connsiteX1" fmla="*/ 11980 w 1114172"/>
                <a:gd name="connsiteY1" fmla="*/ 575120 h 1370021"/>
                <a:gd name="connsiteX2" fmla="*/ 215646 w 1114172"/>
                <a:gd name="connsiteY2" fmla="*/ 575120 h 1370021"/>
                <a:gd name="connsiteX3" fmla="*/ 191685 w 1114172"/>
                <a:gd name="connsiteY3" fmla="*/ 754845 h 1370021"/>
                <a:gd name="connsiteX4" fmla="*/ 0 w 1114172"/>
                <a:gd name="connsiteY4" fmla="*/ 742863 h 1370021"/>
                <a:gd name="connsiteX5" fmla="*/ 23960 w 1114172"/>
                <a:gd name="connsiteY5" fmla="*/ 1317983 h 1370021"/>
                <a:gd name="connsiteX6" fmla="*/ 215646 w 1114172"/>
                <a:gd name="connsiteY6" fmla="*/ 1282038 h 1370021"/>
                <a:gd name="connsiteX7" fmla="*/ 191685 w 1114172"/>
                <a:gd name="connsiteY7" fmla="*/ 1066368 h 1370021"/>
                <a:gd name="connsiteX8" fmla="*/ 599017 w 1114172"/>
                <a:gd name="connsiteY8" fmla="*/ 1078349 h 1370021"/>
                <a:gd name="connsiteX9" fmla="*/ 599017 w 1114172"/>
                <a:gd name="connsiteY9" fmla="*/ 1329964 h 1370021"/>
                <a:gd name="connsiteX10" fmla="*/ 814663 w 1114172"/>
                <a:gd name="connsiteY10" fmla="*/ 1329964 h 1370021"/>
                <a:gd name="connsiteX11" fmla="*/ 802683 w 1114172"/>
                <a:gd name="connsiteY11" fmla="*/ 1066368 h 1370021"/>
                <a:gd name="connsiteX12" fmla="*/ 1114172 w 1114172"/>
                <a:gd name="connsiteY12" fmla="*/ 1066368 h 1370021"/>
                <a:gd name="connsiteX13" fmla="*/ 1102191 w 1114172"/>
                <a:gd name="connsiteY13" fmla="*/ 0 h 1370021"/>
                <a:gd name="connsiteX14" fmla="*/ 922486 w 1114172"/>
                <a:gd name="connsiteY14" fmla="*/ 0 h 1370021"/>
                <a:gd name="connsiteX15" fmla="*/ 922486 w 1114172"/>
                <a:gd name="connsiteY15" fmla="*/ 203689 h 1370021"/>
                <a:gd name="connsiteX16" fmla="*/ 563076 w 1114172"/>
                <a:gd name="connsiteY16" fmla="*/ 203689 h 1370021"/>
                <a:gd name="connsiteX17" fmla="*/ 551095 w 1114172"/>
                <a:gd name="connsiteY17" fmla="*/ 35945 h 1370021"/>
                <a:gd name="connsiteX18" fmla="*/ 359410 w 1114172"/>
                <a:gd name="connsiteY18" fmla="*/ 23964 h 1370021"/>
                <a:gd name="connsiteX19" fmla="*/ 383371 w 1114172"/>
                <a:gd name="connsiteY19" fmla="*/ 527193 h 1370021"/>
                <a:gd name="connsiteX20" fmla="*/ 215646 w 1114172"/>
                <a:gd name="connsiteY20" fmla="*/ 527193 h 1370021"/>
                <a:gd name="connsiteX21" fmla="*/ 203665 w 1114172"/>
                <a:gd name="connsiteY21" fmla="*/ 215670 h 1370021"/>
                <a:gd name="connsiteX22" fmla="*/ 107823 w 1114172"/>
                <a:gd name="connsiteY22" fmla="*/ 191707 h 1370021"/>
                <a:gd name="connsiteX0" fmla="*/ 11980 w 1114172"/>
                <a:gd name="connsiteY0" fmla="*/ 179725 h 1370021"/>
                <a:gd name="connsiteX1" fmla="*/ 11980 w 1114172"/>
                <a:gd name="connsiteY1" fmla="*/ 575120 h 1370021"/>
                <a:gd name="connsiteX2" fmla="*/ 215646 w 1114172"/>
                <a:gd name="connsiteY2" fmla="*/ 575120 h 1370021"/>
                <a:gd name="connsiteX3" fmla="*/ 191685 w 1114172"/>
                <a:gd name="connsiteY3" fmla="*/ 754845 h 1370021"/>
                <a:gd name="connsiteX4" fmla="*/ 0 w 1114172"/>
                <a:gd name="connsiteY4" fmla="*/ 742863 h 1370021"/>
                <a:gd name="connsiteX5" fmla="*/ 23960 w 1114172"/>
                <a:gd name="connsiteY5" fmla="*/ 1317983 h 1370021"/>
                <a:gd name="connsiteX6" fmla="*/ 215646 w 1114172"/>
                <a:gd name="connsiteY6" fmla="*/ 1282038 h 1370021"/>
                <a:gd name="connsiteX7" fmla="*/ 191685 w 1114172"/>
                <a:gd name="connsiteY7" fmla="*/ 1066368 h 1370021"/>
                <a:gd name="connsiteX8" fmla="*/ 599017 w 1114172"/>
                <a:gd name="connsiteY8" fmla="*/ 1078349 h 1370021"/>
                <a:gd name="connsiteX9" fmla="*/ 599017 w 1114172"/>
                <a:gd name="connsiteY9" fmla="*/ 1329964 h 1370021"/>
                <a:gd name="connsiteX10" fmla="*/ 814663 w 1114172"/>
                <a:gd name="connsiteY10" fmla="*/ 1329964 h 1370021"/>
                <a:gd name="connsiteX11" fmla="*/ 802683 w 1114172"/>
                <a:gd name="connsiteY11" fmla="*/ 1066368 h 1370021"/>
                <a:gd name="connsiteX12" fmla="*/ 1114172 w 1114172"/>
                <a:gd name="connsiteY12" fmla="*/ 1066368 h 1370021"/>
                <a:gd name="connsiteX13" fmla="*/ 1102191 w 1114172"/>
                <a:gd name="connsiteY13" fmla="*/ 0 h 1370021"/>
                <a:gd name="connsiteX14" fmla="*/ 922486 w 1114172"/>
                <a:gd name="connsiteY14" fmla="*/ 0 h 1370021"/>
                <a:gd name="connsiteX15" fmla="*/ 922486 w 1114172"/>
                <a:gd name="connsiteY15" fmla="*/ 203689 h 1370021"/>
                <a:gd name="connsiteX16" fmla="*/ 563076 w 1114172"/>
                <a:gd name="connsiteY16" fmla="*/ 203689 h 1370021"/>
                <a:gd name="connsiteX17" fmla="*/ 551095 w 1114172"/>
                <a:gd name="connsiteY17" fmla="*/ 35945 h 1370021"/>
                <a:gd name="connsiteX18" fmla="*/ 359410 w 1114172"/>
                <a:gd name="connsiteY18" fmla="*/ 23964 h 1370021"/>
                <a:gd name="connsiteX19" fmla="*/ 383371 w 1114172"/>
                <a:gd name="connsiteY19" fmla="*/ 527193 h 1370021"/>
                <a:gd name="connsiteX20" fmla="*/ 215646 w 1114172"/>
                <a:gd name="connsiteY20" fmla="*/ 527193 h 1370021"/>
                <a:gd name="connsiteX21" fmla="*/ 203665 w 1114172"/>
                <a:gd name="connsiteY21" fmla="*/ 215670 h 1370021"/>
                <a:gd name="connsiteX22" fmla="*/ 107823 w 1114172"/>
                <a:gd name="connsiteY22" fmla="*/ 191707 h 1370021"/>
                <a:gd name="connsiteX0" fmla="*/ 11980 w 1114172"/>
                <a:gd name="connsiteY0" fmla="*/ 179725 h 1370021"/>
                <a:gd name="connsiteX1" fmla="*/ 11980 w 1114172"/>
                <a:gd name="connsiteY1" fmla="*/ 575120 h 1370021"/>
                <a:gd name="connsiteX2" fmla="*/ 215646 w 1114172"/>
                <a:gd name="connsiteY2" fmla="*/ 575120 h 1370021"/>
                <a:gd name="connsiteX3" fmla="*/ 191685 w 1114172"/>
                <a:gd name="connsiteY3" fmla="*/ 754845 h 1370021"/>
                <a:gd name="connsiteX4" fmla="*/ 0 w 1114172"/>
                <a:gd name="connsiteY4" fmla="*/ 742863 h 1370021"/>
                <a:gd name="connsiteX5" fmla="*/ 23960 w 1114172"/>
                <a:gd name="connsiteY5" fmla="*/ 1317983 h 1370021"/>
                <a:gd name="connsiteX6" fmla="*/ 215646 w 1114172"/>
                <a:gd name="connsiteY6" fmla="*/ 1282038 h 1370021"/>
                <a:gd name="connsiteX7" fmla="*/ 191685 w 1114172"/>
                <a:gd name="connsiteY7" fmla="*/ 1066368 h 1370021"/>
                <a:gd name="connsiteX8" fmla="*/ 599017 w 1114172"/>
                <a:gd name="connsiteY8" fmla="*/ 1078349 h 1370021"/>
                <a:gd name="connsiteX9" fmla="*/ 599017 w 1114172"/>
                <a:gd name="connsiteY9" fmla="*/ 1329964 h 1370021"/>
                <a:gd name="connsiteX10" fmla="*/ 814663 w 1114172"/>
                <a:gd name="connsiteY10" fmla="*/ 1329964 h 1370021"/>
                <a:gd name="connsiteX11" fmla="*/ 802683 w 1114172"/>
                <a:gd name="connsiteY11" fmla="*/ 1066368 h 1370021"/>
                <a:gd name="connsiteX12" fmla="*/ 1114172 w 1114172"/>
                <a:gd name="connsiteY12" fmla="*/ 1066368 h 1370021"/>
                <a:gd name="connsiteX13" fmla="*/ 1102191 w 1114172"/>
                <a:gd name="connsiteY13" fmla="*/ 0 h 1370021"/>
                <a:gd name="connsiteX14" fmla="*/ 922486 w 1114172"/>
                <a:gd name="connsiteY14" fmla="*/ 0 h 1370021"/>
                <a:gd name="connsiteX15" fmla="*/ 922486 w 1114172"/>
                <a:gd name="connsiteY15" fmla="*/ 203689 h 1370021"/>
                <a:gd name="connsiteX16" fmla="*/ 563076 w 1114172"/>
                <a:gd name="connsiteY16" fmla="*/ 203689 h 1370021"/>
                <a:gd name="connsiteX17" fmla="*/ 551095 w 1114172"/>
                <a:gd name="connsiteY17" fmla="*/ 35945 h 1370021"/>
                <a:gd name="connsiteX18" fmla="*/ 359410 w 1114172"/>
                <a:gd name="connsiteY18" fmla="*/ 23964 h 1370021"/>
                <a:gd name="connsiteX19" fmla="*/ 383371 w 1114172"/>
                <a:gd name="connsiteY19" fmla="*/ 527193 h 1370021"/>
                <a:gd name="connsiteX20" fmla="*/ 215646 w 1114172"/>
                <a:gd name="connsiteY20" fmla="*/ 527193 h 1370021"/>
                <a:gd name="connsiteX21" fmla="*/ 203665 w 1114172"/>
                <a:gd name="connsiteY21" fmla="*/ 215670 h 1370021"/>
                <a:gd name="connsiteX22" fmla="*/ 107823 w 1114172"/>
                <a:gd name="connsiteY22" fmla="*/ 191707 h 1370021"/>
                <a:gd name="connsiteX0" fmla="*/ 11980 w 1114172"/>
                <a:gd name="connsiteY0" fmla="*/ 179725 h 1370021"/>
                <a:gd name="connsiteX1" fmla="*/ 11980 w 1114172"/>
                <a:gd name="connsiteY1" fmla="*/ 575120 h 1370021"/>
                <a:gd name="connsiteX2" fmla="*/ 215646 w 1114172"/>
                <a:gd name="connsiteY2" fmla="*/ 575120 h 1370021"/>
                <a:gd name="connsiteX3" fmla="*/ 191685 w 1114172"/>
                <a:gd name="connsiteY3" fmla="*/ 754845 h 1370021"/>
                <a:gd name="connsiteX4" fmla="*/ 0 w 1114172"/>
                <a:gd name="connsiteY4" fmla="*/ 742863 h 1370021"/>
                <a:gd name="connsiteX5" fmla="*/ 23960 w 1114172"/>
                <a:gd name="connsiteY5" fmla="*/ 1317983 h 1370021"/>
                <a:gd name="connsiteX6" fmla="*/ 215646 w 1114172"/>
                <a:gd name="connsiteY6" fmla="*/ 1282038 h 1370021"/>
                <a:gd name="connsiteX7" fmla="*/ 191685 w 1114172"/>
                <a:gd name="connsiteY7" fmla="*/ 1066368 h 1370021"/>
                <a:gd name="connsiteX8" fmla="*/ 599017 w 1114172"/>
                <a:gd name="connsiteY8" fmla="*/ 1078349 h 1370021"/>
                <a:gd name="connsiteX9" fmla="*/ 599017 w 1114172"/>
                <a:gd name="connsiteY9" fmla="*/ 1329964 h 1370021"/>
                <a:gd name="connsiteX10" fmla="*/ 814663 w 1114172"/>
                <a:gd name="connsiteY10" fmla="*/ 1329964 h 1370021"/>
                <a:gd name="connsiteX11" fmla="*/ 802683 w 1114172"/>
                <a:gd name="connsiteY11" fmla="*/ 1066368 h 1370021"/>
                <a:gd name="connsiteX12" fmla="*/ 1114172 w 1114172"/>
                <a:gd name="connsiteY12" fmla="*/ 1066368 h 1370021"/>
                <a:gd name="connsiteX13" fmla="*/ 1102191 w 1114172"/>
                <a:gd name="connsiteY13" fmla="*/ 0 h 1370021"/>
                <a:gd name="connsiteX14" fmla="*/ 922486 w 1114172"/>
                <a:gd name="connsiteY14" fmla="*/ 0 h 1370021"/>
                <a:gd name="connsiteX15" fmla="*/ 922486 w 1114172"/>
                <a:gd name="connsiteY15" fmla="*/ 203689 h 1370021"/>
                <a:gd name="connsiteX16" fmla="*/ 563076 w 1114172"/>
                <a:gd name="connsiteY16" fmla="*/ 203689 h 1370021"/>
                <a:gd name="connsiteX17" fmla="*/ 551095 w 1114172"/>
                <a:gd name="connsiteY17" fmla="*/ 35945 h 1370021"/>
                <a:gd name="connsiteX18" fmla="*/ 359410 w 1114172"/>
                <a:gd name="connsiteY18" fmla="*/ 23964 h 1370021"/>
                <a:gd name="connsiteX19" fmla="*/ 383371 w 1114172"/>
                <a:gd name="connsiteY19" fmla="*/ 527193 h 1370021"/>
                <a:gd name="connsiteX20" fmla="*/ 215646 w 1114172"/>
                <a:gd name="connsiteY20" fmla="*/ 527193 h 1370021"/>
                <a:gd name="connsiteX21" fmla="*/ 203665 w 1114172"/>
                <a:gd name="connsiteY21" fmla="*/ 215670 h 1370021"/>
                <a:gd name="connsiteX22" fmla="*/ 107823 w 1114172"/>
                <a:gd name="connsiteY22" fmla="*/ 191707 h 1370021"/>
                <a:gd name="connsiteX0" fmla="*/ 11980 w 1114172"/>
                <a:gd name="connsiteY0" fmla="*/ 179725 h 1370021"/>
                <a:gd name="connsiteX1" fmla="*/ 11980 w 1114172"/>
                <a:gd name="connsiteY1" fmla="*/ 575120 h 1370021"/>
                <a:gd name="connsiteX2" fmla="*/ 215646 w 1114172"/>
                <a:gd name="connsiteY2" fmla="*/ 575120 h 1370021"/>
                <a:gd name="connsiteX3" fmla="*/ 191685 w 1114172"/>
                <a:gd name="connsiteY3" fmla="*/ 754845 h 1370021"/>
                <a:gd name="connsiteX4" fmla="*/ 0 w 1114172"/>
                <a:gd name="connsiteY4" fmla="*/ 742863 h 1370021"/>
                <a:gd name="connsiteX5" fmla="*/ 23960 w 1114172"/>
                <a:gd name="connsiteY5" fmla="*/ 1317983 h 1370021"/>
                <a:gd name="connsiteX6" fmla="*/ 215646 w 1114172"/>
                <a:gd name="connsiteY6" fmla="*/ 1282038 h 1370021"/>
                <a:gd name="connsiteX7" fmla="*/ 191685 w 1114172"/>
                <a:gd name="connsiteY7" fmla="*/ 1066368 h 1370021"/>
                <a:gd name="connsiteX8" fmla="*/ 599017 w 1114172"/>
                <a:gd name="connsiteY8" fmla="*/ 1078349 h 1370021"/>
                <a:gd name="connsiteX9" fmla="*/ 599017 w 1114172"/>
                <a:gd name="connsiteY9" fmla="*/ 1329964 h 1370021"/>
                <a:gd name="connsiteX10" fmla="*/ 814663 w 1114172"/>
                <a:gd name="connsiteY10" fmla="*/ 1329964 h 1370021"/>
                <a:gd name="connsiteX11" fmla="*/ 802683 w 1114172"/>
                <a:gd name="connsiteY11" fmla="*/ 1066368 h 1370021"/>
                <a:gd name="connsiteX12" fmla="*/ 1114172 w 1114172"/>
                <a:gd name="connsiteY12" fmla="*/ 1066368 h 1370021"/>
                <a:gd name="connsiteX13" fmla="*/ 1102191 w 1114172"/>
                <a:gd name="connsiteY13" fmla="*/ 0 h 1370021"/>
                <a:gd name="connsiteX14" fmla="*/ 922486 w 1114172"/>
                <a:gd name="connsiteY14" fmla="*/ 0 h 1370021"/>
                <a:gd name="connsiteX15" fmla="*/ 922486 w 1114172"/>
                <a:gd name="connsiteY15" fmla="*/ 203689 h 1370021"/>
                <a:gd name="connsiteX16" fmla="*/ 563076 w 1114172"/>
                <a:gd name="connsiteY16" fmla="*/ 203689 h 1370021"/>
                <a:gd name="connsiteX17" fmla="*/ 551095 w 1114172"/>
                <a:gd name="connsiteY17" fmla="*/ 35945 h 1370021"/>
                <a:gd name="connsiteX18" fmla="*/ 359410 w 1114172"/>
                <a:gd name="connsiteY18" fmla="*/ 23964 h 1370021"/>
                <a:gd name="connsiteX19" fmla="*/ 383371 w 1114172"/>
                <a:gd name="connsiteY19" fmla="*/ 527193 h 1370021"/>
                <a:gd name="connsiteX20" fmla="*/ 215646 w 1114172"/>
                <a:gd name="connsiteY20" fmla="*/ 527193 h 1370021"/>
                <a:gd name="connsiteX21" fmla="*/ 203665 w 1114172"/>
                <a:gd name="connsiteY21" fmla="*/ 215670 h 1370021"/>
                <a:gd name="connsiteX22" fmla="*/ 107823 w 1114172"/>
                <a:gd name="connsiteY22" fmla="*/ 191707 h 1370021"/>
                <a:gd name="connsiteX0" fmla="*/ 11980 w 1114172"/>
                <a:gd name="connsiteY0" fmla="*/ 179725 h 1370021"/>
                <a:gd name="connsiteX1" fmla="*/ 11980 w 1114172"/>
                <a:gd name="connsiteY1" fmla="*/ 575120 h 1370021"/>
                <a:gd name="connsiteX2" fmla="*/ 215646 w 1114172"/>
                <a:gd name="connsiteY2" fmla="*/ 575120 h 1370021"/>
                <a:gd name="connsiteX3" fmla="*/ 191685 w 1114172"/>
                <a:gd name="connsiteY3" fmla="*/ 754845 h 1370021"/>
                <a:gd name="connsiteX4" fmla="*/ 0 w 1114172"/>
                <a:gd name="connsiteY4" fmla="*/ 742863 h 1370021"/>
                <a:gd name="connsiteX5" fmla="*/ 23960 w 1114172"/>
                <a:gd name="connsiteY5" fmla="*/ 1317983 h 1370021"/>
                <a:gd name="connsiteX6" fmla="*/ 215646 w 1114172"/>
                <a:gd name="connsiteY6" fmla="*/ 1282038 h 1370021"/>
                <a:gd name="connsiteX7" fmla="*/ 191685 w 1114172"/>
                <a:gd name="connsiteY7" fmla="*/ 1066368 h 1370021"/>
                <a:gd name="connsiteX8" fmla="*/ 599017 w 1114172"/>
                <a:gd name="connsiteY8" fmla="*/ 1078349 h 1370021"/>
                <a:gd name="connsiteX9" fmla="*/ 599017 w 1114172"/>
                <a:gd name="connsiteY9" fmla="*/ 1329964 h 1370021"/>
                <a:gd name="connsiteX10" fmla="*/ 814663 w 1114172"/>
                <a:gd name="connsiteY10" fmla="*/ 1329964 h 1370021"/>
                <a:gd name="connsiteX11" fmla="*/ 802683 w 1114172"/>
                <a:gd name="connsiteY11" fmla="*/ 1066368 h 1370021"/>
                <a:gd name="connsiteX12" fmla="*/ 1114172 w 1114172"/>
                <a:gd name="connsiteY12" fmla="*/ 1066368 h 1370021"/>
                <a:gd name="connsiteX13" fmla="*/ 1102191 w 1114172"/>
                <a:gd name="connsiteY13" fmla="*/ 0 h 1370021"/>
                <a:gd name="connsiteX14" fmla="*/ 922486 w 1114172"/>
                <a:gd name="connsiteY14" fmla="*/ 0 h 1370021"/>
                <a:gd name="connsiteX15" fmla="*/ 922486 w 1114172"/>
                <a:gd name="connsiteY15" fmla="*/ 203689 h 1370021"/>
                <a:gd name="connsiteX16" fmla="*/ 563076 w 1114172"/>
                <a:gd name="connsiteY16" fmla="*/ 203689 h 1370021"/>
                <a:gd name="connsiteX17" fmla="*/ 551095 w 1114172"/>
                <a:gd name="connsiteY17" fmla="*/ 35945 h 1370021"/>
                <a:gd name="connsiteX18" fmla="*/ 359410 w 1114172"/>
                <a:gd name="connsiteY18" fmla="*/ 23964 h 1370021"/>
                <a:gd name="connsiteX19" fmla="*/ 383371 w 1114172"/>
                <a:gd name="connsiteY19" fmla="*/ 527193 h 1370021"/>
                <a:gd name="connsiteX20" fmla="*/ 215646 w 1114172"/>
                <a:gd name="connsiteY20" fmla="*/ 527193 h 1370021"/>
                <a:gd name="connsiteX21" fmla="*/ 203665 w 1114172"/>
                <a:gd name="connsiteY21" fmla="*/ 215670 h 1370021"/>
                <a:gd name="connsiteX22" fmla="*/ 107823 w 1114172"/>
                <a:gd name="connsiteY22" fmla="*/ 191707 h 1370021"/>
                <a:gd name="connsiteX0" fmla="*/ 11980 w 1114172"/>
                <a:gd name="connsiteY0" fmla="*/ 179725 h 1370021"/>
                <a:gd name="connsiteX1" fmla="*/ 11980 w 1114172"/>
                <a:gd name="connsiteY1" fmla="*/ 575120 h 1370021"/>
                <a:gd name="connsiteX2" fmla="*/ 215646 w 1114172"/>
                <a:gd name="connsiteY2" fmla="*/ 575120 h 1370021"/>
                <a:gd name="connsiteX3" fmla="*/ 191685 w 1114172"/>
                <a:gd name="connsiteY3" fmla="*/ 754845 h 1370021"/>
                <a:gd name="connsiteX4" fmla="*/ 0 w 1114172"/>
                <a:gd name="connsiteY4" fmla="*/ 742863 h 1370021"/>
                <a:gd name="connsiteX5" fmla="*/ 23960 w 1114172"/>
                <a:gd name="connsiteY5" fmla="*/ 1317983 h 1370021"/>
                <a:gd name="connsiteX6" fmla="*/ 215646 w 1114172"/>
                <a:gd name="connsiteY6" fmla="*/ 1282038 h 1370021"/>
                <a:gd name="connsiteX7" fmla="*/ 191685 w 1114172"/>
                <a:gd name="connsiteY7" fmla="*/ 1066368 h 1370021"/>
                <a:gd name="connsiteX8" fmla="*/ 599017 w 1114172"/>
                <a:gd name="connsiteY8" fmla="*/ 1078349 h 1370021"/>
                <a:gd name="connsiteX9" fmla="*/ 599017 w 1114172"/>
                <a:gd name="connsiteY9" fmla="*/ 1329964 h 1370021"/>
                <a:gd name="connsiteX10" fmla="*/ 814663 w 1114172"/>
                <a:gd name="connsiteY10" fmla="*/ 1329964 h 1370021"/>
                <a:gd name="connsiteX11" fmla="*/ 802683 w 1114172"/>
                <a:gd name="connsiteY11" fmla="*/ 1066368 h 1370021"/>
                <a:gd name="connsiteX12" fmla="*/ 1114172 w 1114172"/>
                <a:gd name="connsiteY12" fmla="*/ 1066368 h 1370021"/>
                <a:gd name="connsiteX13" fmla="*/ 1114172 w 1114172"/>
                <a:gd name="connsiteY13" fmla="*/ 1054386 h 1370021"/>
                <a:gd name="connsiteX14" fmla="*/ 1102191 w 1114172"/>
                <a:gd name="connsiteY14" fmla="*/ 0 h 1370021"/>
                <a:gd name="connsiteX15" fmla="*/ 922486 w 1114172"/>
                <a:gd name="connsiteY15" fmla="*/ 0 h 1370021"/>
                <a:gd name="connsiteX16" fmla="*/ 922486 w 1114172"/>
                <a:gd name="connsiteY16" fmla="*/ 203689 h 1370021"/>
                <a:gd name="connsiteX17" fmla="*/ 563076 w 1114172"/>
                <a:gd name="connsiteY17" fmla="*/ 203689 h 1370021"/>
                <a:gd name="connsiteX18" fmla="*/ 551095 w 1114172"/>
                <a:gd name="connsiteY18" fmla="*/ 35945 h 1370021"/>
                <a:gd name="connsiteX19" fmla="*/ 359410 w 1114172"/>
                <a:gd name="connsiteY19" fmla="*/ 23964 h 1370021"/>
                <a:gd name="connsiteX20" fmla="*/ 383371 w 1114172"/>
                <a:gd name="connsiteY20" fmla="*/ 527193 h 1370021"/>
                <a:gd name="connsiteX21" fmla="*/ 215646 w 1114172"/>
                <a:gd name="connsiteY21" fmla="*/ 527193 h 1370021"/>
                <a:gd name="connsiteX22" fmla="*/ 203665 w 1114172"/>
                <a:gd name="connsiteY22" fmla="*/ 215670 h 1370021"/>
                <a:gd name="connsiteX23" fmla="*/ 107823 w 1114172"/>
                <a:gd name="connsiteY23" fmla="*/ 191707 h 1370021"/>
                <a:gd name="connsiteX0" fmla="*/ 471229 w 1573421"/>
                <a:gd name="connsiteY0" fmla="*/ 647009 h 1837305"/>
                <a:gd name="connsiteX1" fmla="*/ 471229 w 1573421"/>
                <a:gd name="connsiteY1" fmla="*/ 1042404 h 1837305"/>
                <a:gd name="connsiteX2" fmla="*/ 674895 w 1573421"/>
                <a:gd name="connsiteY2" fmla="*/ 1042404 h 1837305"/>
                <a:gd name="connsiteX3" fmla="*/ 650934 w 1573421"/>
                <a:gd name="connsiteY3" fmla="*/ 1222129 h 1837305"/>
                <a:gd name="connsiteX4" fmla="*/ 459249 w 1573421"/>
                <a:gd name="connsiteY4" fmla="*/ 1210147 h 1837305"/>
                <a:gd name="connsiteX5" fmla="*/ 483209 w 1573421"/>
                <a:gd name="connsiteY5" fmla="*/ 1785267 h 1837305"/>
                <a:gd name="connsiteX6" fmla="*/ 674895 w 1573421"/>
                <a:gd name="connsiteY6" fmla="*/ 1749322 h 1837305"/>
                <a:gd name="connsiteX7" fmla="*/ 650934 w 1573421"/>
                <a:gd name="connsiteY7" fmla="*/ 1533652 h 1837305"/>
                <a:gd name="connsiteX8" fmla="*/ 1058266 w 1573421"/>
                <a:gd name="connsiteY8" fmla="*/ 1545633 h 1837305"/>
                <a:gd name="connsiteX9" fmla="*/ 1058266 w 1573421"/>
                <a:gd name="connsiteY9" fmla="*/ 1797248 h 1837305"/>
                <a:gd name="connsiteX10" fmla="*/ 1273912 w 1573421"/>
                <a:gd name="connsiteY10" fmla="*/ 1797248 h 1837305"/>
                <a:gd name="connsiteX11" fmla="*/ 1261932 w 1573421"/>
                <a:gd name="connsiteY11" fmla="*/ 1533652 h 1837305"/>
                <a:gd name="connsiteX12" fmla="*/ 1573421 w 1573421"/>
                <a:gd name="connsiteY12" fmla="*/ 1533652 h 1837305"/>
                <a:gd name="connsiteX13" fmla="*/ 1573421 w 1573421"/>
                <a:gd name="connsiteY13" fmla="*/ 1521670 h 1837305"/>
                <a:gd name="connsiteX14" fmla="*/ 1561440 w 1573421"/>
                <a:gd name="connsiteY14" fmla="*/ 467284 h 1837305"/>
                <a:gd name="connsiteX15" fmla="*/ 1381735 w 1573421"/>
                <a:gd name="connsiteY15" fmla="*/ 467284 h 1837305"/>
                <a:gd name="connsiteX16" fmla="*/ 1381735 w 1573421"/>
                <a:gd name="connsiteY16" fmla="*/ 670973 h 1837305"/>
                <a:gd name="connsiteX17" fmla="*/ 1022325 w 1573421"/>
                <a:gd name="connsiteY17" fmla="*/ 670973 h 1837305"/>
                <a:gd name="connsiteX18" fmla="*/ 1010344 w 1573421"/>
                <a:gd name="connsiteY18" fmla="*/ 503229 h 1837305"/>
                <a:gd name="connsiteX19" fmla="*/ 818659 w 1573421"/>
                <a:gd name="connsiteY19" fmla="*/ 491248 h 1837305"/>
                <a:gd name="connsiteX20" fmla="*/ 842620 w 1573421"/>
                <a:gd name="connsiteY20" fmla="*/ 994477 h 1837305"/>
                <a:gd name="connsiteX21" fmla="*/ 674895 w 1573421"/>
                <a:gd name="connsiteY21" fmla="*/ 994477 h 1837305"/>
                <a:gd name="connsiteX22" fmla="*/ 662914 w 1573421"/>
                <a:gd name="connsiteY22" fmla="*/ 682954 h 1837305"/>
                <a:gd name="connsiteX23" fmla="*/ 15976 w 1573421"/>
                <a:gd name="connsiteY23" fmla="*/ 0 h 1837305"/>
                <a:gd name="connsiteX0" fmla="*/ 14029 w 1116221"/>
                <a:gd name="connsiteY0" fmla="*/ 179725 h 1370021"/>
                <a:gd name="connsiteX1" fmla="*/ 14029 w 1116221"/>
                <a:gd name="connsiteY1" fmla="*/ 575120 h 1370021"/>
                <a:gd name="connsiteX2" fmla="*/ 217695 w 1116221"/>
                <a:gd name="connsiteY2" fmla="*/ 575120 h 1370021"/>
                <a:gd name="connsiteX3" fmla="*/ 193734 w 1116221"/>
                <a:gd name="connsiteY3" fmla="*/ 754845 h 1370021"/>
                <a:gd name="connsiteX4" fmla="*/ 2049 w 1116221"/>
                <a:gd name="connsiteY4" fmla="*/ 742863 h 1370021"/>
                <a:gd name="connsiteX5" fmla="*/ 26009 w 1116221"/>
                <a:gd name="connsiteY5" fmla="*/ 1317983 h 1370021"/>
                <a:gd name="connsiteX6" fmla="*/ 217695 w 1116221"/>
                <a:gd name="connsiteY6" fmla="*/ 1282038 h 1370021"/>
                <a:gd name="connsiteX7" fmla="*/ 193734 w 1116221"/>
                <a:gd name="connsiteY7" fmla="*/ 1066368 h 1370021"/>
                <a:gd name="connsiteX8" fmla="*/ 601066 w 1116221"/>
                <a:gd name="connsiteY8" fmla="*/ 1078349 h 1370021"/>
                <a:gd name="connsiteX9" fmla="*/ 601066 w 1116221"/>
                <a:gd name="connsiteY9" fmla="*/ 1329964 h 1370021"/>
                <a:gd name="connsiteX10" fmla="*/ 816712 w 1116221"/>
                <a:gd name="connsiteY10" fmla="*/ 1329964 h 1370021"/>
                <a:gd name="connsiteX11" fmla="*/ 804732 w 1116221"/>
                <a:gd name="connsiteY11" fmla="*/ 1066368 h 1370021"/>
                <a:gd name="connsiteX12" fmla="*/ 1116221 w 1116221"/>
                <a:gd name="connsiteY12" fmla="*/ 1066368 h 1370021"/>
                <a:gd name="connsiteX13" fmla="*/ 1116221 w 1116221"/>
                <a:gd name="connsiteY13" fmla="*/ 1054386 h 1370021"/>
                <a:gd name="connsiteX14" fmla="*/ 1104240 w 1116221"/>
                <a:gd name="connsiteY14" fmla="*/ 0 h 1370021"/>
                <a:gd name="connsiteX15" fmla="*/ 924535 w 1116221"/>
                <a:gd name="connsiteY15" fmla="*/ 0 h 1370021"/>
                <a:gd name="connsiteX16" fmla="*/ 924535 w 1116221"/>
                <a:gd name="connsiteY16" fmla="*/ 203689 h 1370021"/>
                <a:gd name="connsiteX17" fmla="*/ 565125 w 1116221"/>
                <a:gd name="connsiteY17" fmla="*/ 203689 h 1370021"/>
                <a:gd name="connsiteX18" fmla="*/ 553144 w 1116221"/>
                <a:gd name="connsiteY18" fmla="*/ 35945 h 1370021"/>
                <a:gd name="connsiteX19" fmla="*/ 361459 w 1116221"/>
                <a:gd name="connsiteY19" fmla="*/ 23964 h 1370021"/>
                <a:gd name="connsiteX20" fmla="*/ 385420 w 1116221"/>
                <a:gd name="connsiteY20" fmla="*/ 527193 h 1370021"/>
                <a:gd name="connsiteX21" fmla="*/ 217695 w 1116221"/>
                <a:gd name="connsiteY21" fmla="*/ 527193 h 1370021"/>
                <a:gd name="connsiteX22" fmla="*/ 205714 w 1116221"/>
                <a:gd name="connsiteY22" fmla="*/ 215670 h 1370021"/>
                <a:gd name="connsiteX23" fmla="*/ 15976 w 1116221"/>
                <a:gd name="connsiteY23" fmla="*/ 167744 h 1370021"/>
                <a:gd name="connsiteX0" fmla="*/ 11980 w 1114172"/>
                <a:gd name="connsiteY0" fmla="*/ 583107 h 1773403"/>
                <a:gd name="connsiteX1" fmla="*/ 11980 w 1114172"/>
                <a:gd name="connsiteY1" fmla="*/ 978502 h 1773403"/>
                <a:gd name="connsiteX2" fmla="*/ 215646 w 1114172"/>
                <a:gd name="connsiteY2" fmla="*/ 978502 h 1773403"/>
                <a:gd name="connsiteX3" fmla="*/ 191685 w 1114172"/>
                <a:gd name="connsiteY3" fmla="*/ 1158227 h 1773403"/>
                <a:gd name="connsiteX4" fmla="*/ 0 w 1114172"/>
                <a:gd name="connsiteY4" fmla="*/ 1146245 h 1773403"/>
                <a:gd name="connsiteX5" fmla="*/ 23960 w 1114172"/>
                <a:gd name="connsiteY5" fmla="*/ 1721365 h 1773403"/>
                <a:gd name="connsiteX6" fmla="*/ 215646 w 1114172"/>
                <a:gd name="connsiteY6" fmla="*/ 1685420 h 1773403"/>
                <a:gd name="connsiteX7" fmla="*/ 191685 w 1114172"/>
                <a:gd name="connsiteY7" fmla="*/ 1469750 h 1773403"/>
                <a:gd name="connsiteX8" fmla="*/ 599017 w 1114172"/>
                <a:gd name="connsiteY8" fmla="*/ 1481731 h 1773403"/>
                <a:gd name="connsiteX9" fmla="*/ 599017 w 1114172"/>
                <a:gd name="connsiteY9" fmla="*/ 1733346 h 1773403"/>
                <a:gd name="connsiteX10" fmla="*/ 814663 w 1114172"/>
                <a:gd name="connsiteY10" fmla="*/ 1733346 h 1773403"/>
                <a:gd name="connsiteX11" fmla="*/ 802683 w 1114172"/>
                <a:gd name="connsiteY11" fmla="*/ 1469750 h 1773403"/>
                <a:gd name="connsiteX12" fmla="*/ 1114172 w 1114172"/>
                <a:gd name="connsiteY12" fmla="*/ 1469750 h 1773403"/>
                <a:gd name="connsiteX13" fmla="*/ 1114172 w 1114172"/>
                <a:gd name="connsiteY13" fmla="*/ 1457768 h 1773403"/>
                <a:gd name="connsiteX14" fmla="*/ 1102191 w 1114172"/>
                <a:gd name="connsiteY14" fmla="*/ 403382 h 1773403"/>
                <a:gd name="connsiteX15" fmla="*/ 922486 w 1114172"/>
                <a:gd name="connsiteY15" fmla="*/ 403382 h 1773403"/>
                <a:gd name="connsiteX16" fmla="*/ 922486 w 1114172"/>
                <a:gd name="connsiteY16" fmla="*/ 607071 h 1773403"/>
                <a:gd name="connsiteX17" fmla="*/ 563076 w 1114172"/>
                <a:gd name="connsiteY17" fmla="*/ 607071 h 1773403"/>
                <a:gd name="connsiteX18" fmla="*/ 551095 w 1114172"/>
                <a:gd name="connsiteY18" fmla="*/ 439327 h 1773403"/>
                <a:gd name="connsiteX19" fmla="*/ 359410 w 1114172"/>
                <a:gd name="connsiteY19" fmla="*/ 427346 h 1773403"/>
                <a:gd name="connsiteX20" fmla="*/ 383371 w 1114172"/>
                <a:gd name="connsiteY20" fmla="*/ 930575 h 1773403"/>
                <a:gd name="connsiteX21" fmla="*/ 215646 w 1114172"/>
                <a:gd name="connsiteY21" fmla="*/ 930575 h 1773403"/>
                <a:gd name="connsiteX22" fmla="*/ 203665 w 1114172"/>
                <a:gd name="connsiteY22" fmla="*/ 619052 h 1773403"/>
                <a:gd name="connsiteX23" fmla="*/ 554356 w 1114172"/>
                <a:gd name="connsiteY23" fmla="*/ 7988 h 1773403"/>
                <a:gd name="connsiteX24" fmla="*/ 13927 w 1114172"/>
                <a:gd name="connsiteY24" fmla="*/ 571126 h 1773403"/>
                <a:gd name="connsiteX0" fmla="*/ 11980 w 1114172"/>
                <a:gd name="connsiteY0" fmla="*/ 179725 h 1370021"/>
                <a:gd name="connsiteX1" fmla="*/ 11980 w 1114172"/>
                <a:gd name="connsiteY1" fmla="*/ 575120 h 1370021"/>
                <a:gd name="connsiteX2" fmla="*/ 215646 w 1114172"/>
                <a:gd name="connsiteY2" fmla="*/ 575120 h 1370021"/>
                <a:gd name="connsiteX3" fmla="*/ 191685 w 1114172"/>
                <a:gd name="connsiteY3" fmla="*/ 754845 h 1370021"/>
                <a:gd name="connsiteX4" fmla="*/ 0 w 1114172"/>
                <a:gd name="connsiteY4" fmla="*/ 742863 h 1370021"/>
                <a:gd name="connsiteX5" fmla="*/ 23960 w 1114172"/>
                <a:gd name="connsiteY5" fmla="*/ 1317983 h 1370021"/>
                <a:gd name="connsiteX6" fmla="*/ 215646 w 1114172"/>
                <a:gd name="connsiteY6" fmla="*/ 1282038 h 1370021"/>
                <a:gd name="connsiteX7" fmla="*/ 191685 w 1114172"/>
                <a:gd name="connsiteY7" fmla="*/ 1066368 h 1370021"/>
                <a:gd name="connsiteX8" fmla="*/ 599017 w 1114172"/>
                <a:gd name="connsiteY8" fmla="*/ 1078349 h 1370021"/>
                <a:gd name="connsiteX9" fmla="*/ 599017 w 1114172"/>
                <a:gd name="connsiteY9" fmla="*/ 1329964 h 1370021"/>
                <a:gd name="connsiteX10" fmla="*/ 814663 w 1114172"/>
                <a:gd name="connsiteY10" fmla="*/ 1329964 h 1370021"/>
                <a:gd name="connsiteX11" fmla="*/ 802683 w 1114172"/>
                <a:gd name="connsiteY11" fmla="*/ 1066368 h 1370021"/>
                <a:gd name="connsiteX12" fmla="*/ 1114172 w 1114172"/>
                <a:gd name="connsiteY12" fmla="*/ 1066368 h 1370021"/>
                <a:gd name="connsiteX13" fmla="*/ 1114172 w 1114172"/>
                <a:gd name="connsiteY13" fmla="*/ 1054386 h 1370021"/>
                <a:gd name="connsiteX14" fmla="*/ 1102191 w 1114172"/>
                <a:gd name="connsiteY14" fmla="*/ 0 h 1370021"/>
                <a:gd name="connsiteX15" fmla="*/ 922486 w 1114172"/>
                <a:gd name="connsiteY15" fmla="*/ 0 h 1370021"/>
                <a:gd name="connsiteX16" fmla="*/ 922486 w 1114172"/>
                <a:gd name="connsiteY16" fmla="*/ 203689 h 1370021"/>
                <a:gd name="connsiteX17" fmla="*/ 563076 w 1114172"/>
                <a:gd name="connsiteY17" fmla="*/ 203689 h 1370021"/>
                <a:gd name="connsiteX18" fmla="*/ 551095 w 1114172"/>
                <a:gd name="connsiteY18" fmla="*/ 35945 h 1370021"/>
                <a:gd name="connsiteX19" fmla="*/ 359410 w 1114172"/>
                <a:gd name="connsiteY19" fmla="*/ 23964 h 1370021"/>
                <a:gd name="connsiteX20" fmla="*/ 383371 w 1114172"/>
                <a:gd name="connsiteY20" fmla="*/ 527193 h 1370021"/>
                <a:gd name="connsiteX21" fmla="*/ 215646 w 1114172"/>
                <a:gd name="connsiteY21" fmla="*/ 527193 h 1370021"/>
                <a:gd name="connsiteX22" fmla="*/ 203665 w 1114172"/>
                <a:gd name="connsiteY22" fmla="*/ 215670 h 1370021"/>
                <a:gd name="connsiteX23" fmla="*/ 182965 w 1114172"/>
                <a:gd name="connsiteY23" fmla="*/ 175732 h 1370021"/>
                <a:gd name="connsiteX24" fmla="*/ 13927 w 1114172"/>
                <a:gd name="connsiteY24" fmla="*/ 167744 h 137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14172" h="1370021">
                  <a:moveTo>
                    <a:pt x="11980" y="179725"/>
                  </a:moveTo>
                  <a:lnTo>
                    <a:pt x="11980" y="575120"/>
                  </a:lnTo>
                  <a:lnTo>
                    <a:pt x="215646" y="575120"/>
                  </a:lnTo>
                  <a:lnTo>
                    <a:pt x="191685" y="754845"/>
                  </a:lnTo>
                  <a:lnTo>
                    <a:pt x="0" y="742863"/>
                  </a:lnTo>
                  <a:lnTo>
                    <a:pt x="23960" y="1317983"/>
                  </a:lnTo>
                  <a:cubicBezTo>
                    <a:pt x="223618" y="1305503"/>
                    <a:pt x="215646" y="1370021"/>
                    <a:pt x="215646" y="1282038"/>
                  </a:cubicBezTo>
                  <a:lnTo>
                    <a:pt x="191685" y="1066368"/>
                  </a:lnTo>
                  <a:lnTo>
                    <a:pt x="599017" y="1078349"/>
                  </a:lnTo>
                  <a:lnTo>
                    <a:pt x="599017" y="1329964"/>
                  </a:lnTo>
                  <a:lnTo>
                    <a:pt x="814663" y="1329964"/>
                  </a:lnTo>
                  <a:lnTo>
                    <a:pt x="802683" y="1066368"/>
                  </a:lnTo>
                  <a:lnTo>
                    <a:pt x="1114172" y="1066368"/>
                  </a:lnTo>
                  <a:lnTo>
                    <a:pt x="1114172" y="1054386"/>
                  </a:lnTo>
                  <a:lnTo>
                    <a:pt x="1102191" y="0"/>
                  </a:lnTo>
                  <a:lnTo>
                    <a:pt x="922486" y="0"/>
                  </a:lnTo>
                  <a:lnTo>
                    <a:pt x="922486" y="203689"/>
                  </a:lnTo>
                  <a:lnTo>
                    <a:pt x="563076" y="203689"/>
                  </a:lnTo>
                  <a:lnTo>
                    <a:pt x="551095" y="35945"/>
                  </a:lnTo>
                  <a:lnTo>
                    <a:pt x="359410" y="23964"/>
                  </a:lnTo>
                  <a:lnTo>
                    <a:pt x="383371" y="527193"/>
                  </a:lnTo>
                  <a:lnTo>
                    <a:pt x="215646" y="527193"/>
                  </a:lnTo>
                  <a:lnTo>
                    <a:pt x="203665" y="215670"/>
                  </a:lnTo>
                  <a:cubicBezTo>
                    <a:pt x="197675" y="161753"/>
                    <a:pt x="214588" y="183720"/>
                    <a:pt x="182965" y="175732"/>
                  </a:cubicBezTo>
                  <a:cubicBezTo>
                    <a:pt x="151342" y="167744"/>
                    <a:pt x="41557" y="173735"/>
                    <a:pt x="13927" y="167744"/>
                  </a:cubicBez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360333" y="2188633"/>
              <a:ext cx="571500" cy="546100"/>
            </a:xfrm>
            <a:custGeom>
              <a:avLst/>
              <a:gdLst>
                <a:gd name="connsiteX0" fmla="*/ 0 w 571500"/>
                <a:gd name="connsiteY0" fmla="*/ 529167 h 546100"/>
                <a:gd name="connsiteX1" fmla="*/ 12700 w 571500"/>
                <a:gd name="connsiteY1" fmla="*/ 173567 h 546100"/>
                <a:gd name="connsiteX2" fmla="*/ 173567 w 571500"/>
                <a:gd name="connsiteY2" fmla="*/ 173567 h 546100"/>
                <a:gd name="connsiteX3" fmla="*/ 182034 w 571500"/>
                <a:gd name="connsiteY3" fmla="*/ 4234 h 546100"/>
                <a:gd name="connsiteX4" fmla="*/ 554567 w 571500"/>
                <a:gd name="connsiteY4" fmla="*/ 0 h 546100"/>
                <a:gd name="connsiteX5" fmla="*/ 546100 w 571500"/>
                <a:gd name="connsiteY5" fmla="*/ 182034 h 546100"/>
                <a:gd name="connsiteX6" fmla="*/ 372534 w 571500"/>
                <a:gd name="connsiteY6" fmla="*/ 182034 h 546100"/>
                <a:gd name="connsiteX7" fmla="*/ 372534 w 571500"/>
                <a:gd name="connsiteY7" fmla="*/ 355600 h 546100"/>
                <a:gd name="connsiteX8" fmla="*/ 571500 w 571500"/>
                <a:gd name="connsiteY8" fmla="*/ 368300 h 546100"/>
                <a:gd name="connsiteX9" fmla="*/ 558800 w 571500"/>
                <a:gd name="connsiteY9" fmla="*/ 546100 h 546100"/>
                <a:gd name="connsiteX10" fmla="*/ 355600 w 571500"/>
                <a:gd name="connsiteY10" fmla="*/ 537634 h 546100"/>
                <a:gd name="connsiteX11" fmla="*/ 359834 w 571500"/>
                <a:gd name="connsiteY11" fmla="*/ 355600 h 546100"/>
                <a:gd name="connsiteX12" fmla="*/ 173567 w 571500"/>
                <a:gd name="connsiteY12" fmla="*/ 351367 h 546100"/>
                <a:gd name="connsiteX13" fmla="*/ 173567 w 571500"/>
                <a:gd name="connsiteY13" fmla="*/ 541867 h 546100"/>
                <a:gd name="connsiteX14" fmla="*/ 0 w 571500"/>
                <a:gd name="connsiteY14" fmla="*/ 529167 h 54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0" h="546100">
                  <a:moveTo>
                    <a:pt x="0" y="529167"/>
                  </a:moveTo>
                  <a:lnTo>
                    <a:pt x="12700" y="173567"/>
                  </a:lnTo>
                  <a:lnTo>
                    <a:pt x="173567" y="173567"/>
                  </a:lnTo>
                  <a:lnTo>
                    <a:pt x="182034" y="4234"/>
                  </a:lnTo>
                  <a:lnTo>
                    <a:pt x="554567" y="0"/>
                  </a:lnTo>
                  <a:lnTo>
                    <a:pt x="546100" y="182034"/>
                  </a:lnTo>
                  <a:lnTo>
                    <a:pt x="372534" y="182034"/>
                  </a:lnTo>
                  <a:lnTo>
                    <a:pt x="372534" y="355600"/>
                  </a:lnTo>
                  <a:lnTo>
                    <a:pt x="571500" y="368300"/>
                  </a:lnTo>
                  <a:lnTo>
                    <a:pt x="558800" y="546100"/>
                  </a:lnTo>
                  <a:lnTo>
                    <a:pt x="355600" y="537634"/>
                  </a:lnTo>
                  <a:cubicBezTo>
                    <a:pt x="357011" y="476956"/>
                    <a:pt x="359834" y="355600"/>
                    <a:pt x="359834" y="355600"/>
                  </a:cubicBezTo>
                  <a:lnTo>
                    <a:pt x="173567" y="351367"/>
                  </a:lnTo>
                  <a:lnTo>
                    <a:pt x="173567" y="541867"/>
                  </a:lnTo>
                  <a:lnTo>
                    <a:pt x="0" y="529167"/>
                  </a:lnTo>
                  <a:close/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463800" y="4563533"/>
              <a:ext cx="817033" cy="1071034"/>
            </a:xfrm>
            <a:custGeom>
              <a:avLst/>
              <a:gdLst>
                <a:gd name="connsiteX0" fmla="*/ 0 w 817033"/>
                <a:gd name="connsiteY0" fmla="*/ 524934 h 1071034"/>
                <a:gd name="connsiteX1" fmla="*/ 8467 w 817033"/>
                <a:gd name="connsiteY1" fmla="*/ 177800 h 1071034"/>
                <a:gd name="connsiteX2" fmla="*/ 186267 w 817033"/>
                <a:gd name="connsiteY2" fmla="*/ 186267 h 1071034"/>
                <a:gd name="connsiteX3" fmla="*/ 194733 w 817033"/>
                <a:gd name="connsiteY3" fmla="*/ 0 h 1071034"/>
                <a:gd name="connsiteX4" fmla="*/ 376767 w 817033"/>
                <a:gd name="connsiteY4" fmla="*/ 0 h 1071034"/>
                <a:gd name="connsiteX5" fmla="*/ 372533 w 817033"/>
                <a:gd name="connsiteY5" fmla="*/ 537634 h 1071034"/>
                <a:gd name="connsiteX6" fmla="*/ 613833 w 817033"/>
                <a:gd name="connsiteY6" fmla="*/ 533400 h 1071034"/>
                <a:gd name="connsiteX7" fmla="*/ 605367 w 817033"/>
                <a:gd name="connsiteY7" fmla="*/ 884767 h 1071034"/>
                <a:gd name="connsiteX8" fmla="*/ 817033 w 817033"/>
                <a:gd name="connsiteY8" fmla="*/ 897467 h 1071034"/>
                <a:gd name="connsiteX9" fmla="*/ 804333 w 817033"/>
                <a:gd name="connsiteY9" fmla="*/ 1071034 h 1071034"/>
                <a:gd name="connsiteX10" fmla="*/ 601133 w 817033"/>
                <a:gd name="connsiteY10" fmla="*/ 1071034 h 1071034"/>
                <a:gd name="connsiteX11" fmla="*/ 601133 w 817033"/>
                <a:gd name="connsiteY11" fmla="*/ 897467 h 1071034"/>
                <a:gd name="connsiteX12" fmla="*/ 427567 w 817033"/>
                <a:gd name="connsiteY12" fmla="*/ 893234 h 1071034"/>
                <a:gd name="connsiteX13" fmla="*/ 177800 w 817033"/>
                <a:gd name="connsiteY13" fmla="*/ 880534 h 1071034"/>
                <a:gd name="connsiteX14" fmla="*/ 182033 w 817033"/>
                <a:gd name="connsiteY14" fmla="*/ 529167 h 1071034"/>
                <a:gd name="connsiteX15" fmla="*/ 0 w 817033"/>
                <a:gd name="connsiteY15" fmla="*/ 524934 h 1071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17033" h="1071034">
                  <a:moveTo>
                    <a:pt x="0" y="524934"/>
                  </a:moveTo>
                  <a:lnTo>
                    <a:pt x="8467" y="177800"/>
                  </a:lnTo>
                  <a:lnTo>
                    <a:pt x="186267" y="186267"/>
                  </a:lnTo>
                  <a:lnTo>
                    <a:pt x="194733" y="0"/>
                  </a:lnTo>
                  <a:lnTo>
                    <a:pt x="376767" y="0"/>
                  </a:lnTo>
                  <a:cubicBezTo>
                    <a:pt x="375356" y="179211"/>
                    <a:pt x="372533" y="537634"/>
                    <a:pt x="372533" y="537634"/>
                  </a:cubicBezTo>
                  <a:lnTo>
                    <a:pt x="613833" y="533400"/>
                  </a:lnTo>
                  <a:lnTo>
                    <a:pt x="605367" y="884767"/>
                  </a:lnTo>
                  <a:lnTo>
                    <a:pt x="817033" y="897467"/>
                  </a:lnTo>
                  <a:lnTo>
                    <a:pt x="804333" y="1071034"/>
                  </a:lnTo>
                  <a:lnTo>
                    <a:pt x="601133" y="1071034"/>
                  </a:lnTo>
                  <a:lnTo>
                    <a:pt x="601133" y="897467"/>
                  </a:lnTo>
                  <a:lnTo>
                    <a:pt x="427567" y="893234"/>
                  </a:lnTo>
                  <a:lnTo>
                    <a:pt x="177800" y="880534"/>
                  </a:lnTo>
                  <a:lnTo>
                    <a:pt x="182033" y="529167"/>
                  </a:lnTo>
                  <a:lnTo>
                    <a:pt x="0" y="524934"/>
                  </a:lnTo>
                  <a:close/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693" y="1731399"/>
            <a:ext cx="6332976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Latsis Symposium 2013</a:t>
            </a:r>
            <a:endParaRPr lang="en-GB" dirty="0" smtClean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ABE4-F821-2C40-A480-3DF2E91E6F51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Linking – HCAL view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4294967295"/>
          </p:nvPr>
        </p:nvSpPr>
        <p:spPr>
          <a:xfrm>
            <a:off x="6019800" y="1212814"/>
            <a:ext cx="3087687" cy="2836245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>
                <a:solidFill>
                  <a:srgbClr val="5ED37F"/>
                </a:solidFill>
              </a:rPr>
              <a:t>Track </a:t>
            </a:r>
            <a:r>
              <a:rPr lang="en-GB" dirty="0" smtClean="0"/>
              <a:t>impact within </a:t>
            </a:r>
            <a:r>
              <a:rPr lang="en-GB" dirty="0" smtClean="0">
                <a:solidFill>
                  <a:srgbClr val="F78A3C"/>
                </a:solidFill>
              </a:rPr>
              <a:t>cluster boundaries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US" dirty="0" smtClean="0">
                <a:sym typeface="Wingdings"/>
              </a:rPr>
              <a:t> track &amp; cluster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	    linked</a:t>
            </a:r>
            <a:endParaRPr lang="en-GB" dirty="0" smtClean="0"/>
          </a:p>
          <a:p>
            <a:r>
              <a:rPr lang="en-GB" dirty="0" smtClean="0"/>
              <a:t>Clusters overlapping</a:t>
            </a:r>
            <a:br>
              <a:rPr lang="en-GB" dirty="0" smtClean="0"/>
            </a:br>
            <a:r>
              <a:rPr lang="en-US" dirty="0" smtClean="0">
                <a:sym typeface="Wingdings"/>
              </a:rPr>
              <a:t> clusters linked</a:t>
            </a:r>
            <a:endParaRPr lang="en-GB" dirty="0" smtClean="0"/>
          </a:p>
          <a:p>
            <a:endParaRPr lang="en-GB" dirty="0" smtClean="0"/>
          </a:p>
        </p:txBody>
      </p:sp>
      <p:grpSp>
        <p:nvGrpSpPr>
          <p:cNvPr id="3" name="Group 6"/>
          <p:cNvGrpSpPr/>
          <p:nvPr/>
        </p:nvGrpSpPr>
        <p:grpSpPr>
          <a:xfrm>
            <a:off x="2463800" y="2188633"/>
            <a:ext cx="2468033" cy="3445934"/>
            <a:chOff x="2463800" y="2188633"/>
            <a:chExt cx="2468033" cy="3445934"/>
          </a:xfrm>
        </p:grpSpPr>
        <p:sp>
          <p:nvSpPr>
            <p:cNvPr id="8" name="Freeform 7"/>
            <p:cNvSpPr/>
            <p:nvPr/>
          </p:nvSpPr>
          <p:spPr>
            <a:xfrm>
              <a:off x="3606085" y="3426753"/>
              <a:ext cx="1114172" cy="1370021"/>
            </a:xfrm>
            <a:custGeom>
              <a:avLst/>
              <a:gdLst>
                <a:gd name="connsiteX0" fmla="*/ 11980 w 1114172"/>
                <a:gd name="connsiteY0" fmla="*/ 179725 h 1370021"/>
                <a:gd name="connsiteX1" fmla="*/ 11980 w 1114172"/>
                <a:gd name="connsiteY1" fmla="*/ 575120 h 1370021"/>
                <a:gd name="connsiteX2" fmla="*/ 215646 w 1114172"/>
                <a:gd name="connsiteY2" fmla="*/ 575120 h 1370021"/>
                <a:gd name="connsiteX3" fmla="*/ 191685 w 1114172"/>
                <a:gd name="connsiteY3" fmla="*/ 754845 h 1370021"/>
                <a:gd name="connsiteX4" fmla="*/ 0 w 1114172"/>
                <a:gd name="connsiteY4" fmla="*/ 742863 h 1370021"/>
                <a:gd name="connsiteX5" fmla="*/ 23960 w 1114172"/>
                <a:gd name="connsiteY5" fmla="*/ 1317983 h 1370021"/>
                <a:gd name="connsiteX6" fmla="*/ 215646 w 1114172"/>
                <a:gd name="connsiteY6" fmla="*/ 1282038 h 1370021"/>
                <a:gd name="connsiteX7" fmla="*/ 191685 w 1114172"/>
                <a:gd name="connsiteY7" fmla="*/ 1066368 h 1370021"/>
                <a:gd name="connsiteX8" fmla="*/ 599017 w 1114172"/>
                <a:gd name="connsiteY8" fmla="*/ 1078349 h 1370021"/>
                <a:gd name="connsiteX9" fmla="*/ 599017 w 1114172"/>
                <a:gd name="connsiteY9" fmla="*/ 1329964 h 1370021"/>
                <a:gd name="connsiteX10" fmla="*/ 814663 w 1114172"/>
                <a:gd name="connsiteY10" fmla="*/ 1329964 h 1370021"/>
                <a:gd name="connsiteX11" fmla="*/ 802683 w 1114172"/>
                <a:gd name="connsiteY11" fmla="*/ 1066368 h 1370021"/>
                <a:gd name="connsiteX12" fmla="*/ 1114172 w 1114172"/>
                <a:gd name="connsiteY12" fmla="*/ 1066368 h 1370021"/>
                <a:gd name="connsiteX13" fmla="*/ 1102191 w 1114172"/>
                <a:gd name="connsiteY13" fmla="*/ 0 h 1370021"/>
                <a:gd name="connsiteX14" fmla="*/ 922486 w 1114172"/>
                <a:gd name="connsiteY14" fmla="*/ 0 h 1370021"/>
                <a:gd name="connsiteX15" fmla="*/ 922486 w 1114172"/>
                <a:gd name="connsiteY15" fmla="*/ 203689 h 1370021"/>
                <a:gd name="connsiteX16" fmla="*/ 563076 w 1114172"/>
                <a:gd name="connsiteY16" fmla="*/ 203689 h 1370021"/>
                <a:gd name="connsiteX17" fmla="*/ 551095 w 1114172"/>
                <a:gd name="connsiteY17" fmla="*/ 35945 h 1370021"/>
                <a:gd name="connsiteX18" fmla="*/ 359410 w 1114172"/>
                <a:gd name="connsiteY18" fmla="*/ 23964 h 1370021"/>
                <a:gd name="connsiteX19" fmla="*/ 383371 w 1114172"/>
                <a:gd name="connsiteY19" fmla="*/ 527193 h 1370021"/>
                <a:gd name="connsiteX20" fmla="*/ 215646 w 1114172"/>
                <a:gd name="connsiteY20" fmla="*/ 527193 h 1370021"/>
                <a:gd name="connsiteX21" fmla="*/ 203665 w 1114172"/>
                <a:gd name="connsiteY21" fmla="*/ 215670 h 1370021"/>
                <a:gd name="connsiteX22" fmla="*/ 107823 w 1114172"/>
                <a:gd name="connsiteY22" fmla="*/ 191707 h 1370021"/>
                <a:gd name="connsiteX0" fmla="*/ 11980 w 1114172"/>
                <a:gd name="connsiteY0" fmla="*/ 179725 h 1370021"/>
                <a:gd name="connsiteX1" fmla="*/ 11980 w 1114172"/>
                <a:gd name="connsiteY1" fmla="*/ 575120 h 1370021"/>
                <a:gd name="connsiteX2" fmla="*/ 215646 w 1114172"/>
                <a:gd name="connsiteY2" fmla="*/ 575120 h 1370021"/>
                <a:gd name="connsiteX3" fmla="*/ 191685 w 1114172"/>
                <a:gd name="connsiteY3" fmla="*/ 754845 h 1370021"/>
                <a:gd name="connsiteX4" fmla="*/ 0 w 1114172"/>
                <a:gd name="connsiteY4" fmla="*/ 742863 h 1370021"/>
                <a:gd name="connsiteX5" fmla="*/ 23960 w 1114172"/>
                <a:gd name="connsiteY5" fmla="*/ 1317983 h 1370021"/>
                <a:gd name="connsiteX6" fmla="*/ 215646 w 1114172"/>
                <a:gd name="connsiteY6" fmla="*/ 1282038 h 1370021"/>
                <a:gd name="connsiteX7" fmla="*/ 191685 w 1114172"/>
                <a:gd name="connsiteY7" fmla="*/ 1066368 h 1370021"/>
                <a:gd name="connsiteX8" fmla="*/ 599017 w 1114172"/>
                <a:gd name="connsiteY8" fmla="*/ 1078349 h 1370021"/>
                <a:gd name="connsiteX9" fmla="*/ 599017 w 1114172"/>
                <a:gd name="connsiteY9" fmla="*/ 1329964 h 1370021"/>
                <a:gd name="connsiteX10" fmla="*/ 814663 w 1114172"/>
                <a:gd name="connsiteY10" fmla="*/ 1329964 h 1370021"/>
                <a:gd name="connsiteX11" fmla="*/ 802683 w 1114172"/>
                <a:gd name="connsiteY11" fmla="*/ 1066368 h 1370021"/>
                <a:gd name="connsiteX12" fmla="*/ 1114172 w 1114172"/>
                <a:gd name="connsiteY12" fmla="*/ 1066368 h 1370021"/>
                <a:gd name="connsiteX13" fmla="*/ 1102191 w 1114172"/>
                <a:gd name="connsiteY13" fmla="*/ 0 h 1370021"/>
                <a:gd name="connsiteX14" fmla="*/ 922486 w 1114172"/>
                <a:gd name="connsiteY14" fmla="*/ 0 h 1370021"/>
                <a:gd name="connsiteX15" fmla="*/ 922486 w 1114172"/>
                <a:gd name="connsiteY15" fmla="*/ 203689 h 1370021"/>
                <a:gd name="connsiteX16" fmla="*/ 563076 w 1114172"/>
                <a:gd name="connsiteY16" fmla="*/ 203689 h 1370021"/>
                <a:gd name="connsiteX17" fmla="*/ 551095 w 1114172"/>
                <a:gd name="connsiteY17" fmla="*/ 35945 h 1370021"/>
                <a:gd name="connsiteX18" fmla="*/ 359410 w 1114172"/>
                <a:gd name="connsiteY18" fmla="*/ 23964 h 1370021"/>
                <a:gd name="connsiteX19" fmla="*/ 383371 w 1114172"/>
                <a:gd name="connsiteY19" fmla="*/ 527193 h 1370021"/>
                <a:gd name="connsiteX20" fmla="*/ 215646 w 1114172"/>
                <a:gd name="connsiteY20" fmla="*/ 527193 h 1370021"/>
                <a:gd name="connsiteX21" fmla="*/ 203665 w 1114172"/>
                <a:gd name="connsiteY21" fmla="*/ 215670 h 1370021"/>
                <a:gd name="connsiteX22" fmla="*/ 107823 w 1114172"/>
                <a:gd name="connsiteY22" fmla="*/ 191707 h 1370021"/>
                <a:gd name="connsiteX0" fmla="*/ 11980 w 1114172"/>
                <a:gd name="connsiteY0" fmla="*/ 179725 h 1370021"/>
                <a:gd name="connsiteX1" fmla="*/ 11980 w 1114172"/>
                <a:gd name="connsiteY1" fmla="*/ 575120 h 1370021"/>
                <a:gd name="connsiteX2" fmla="*/ 215646 w 1114172"/>
                <a:gd name="connsiteY2" fmla="*/ 575120 h 1370021"/>
                <a:gd name="connsiteX3" fmla="*/ 191685 w 1114172"/>
                <a:gd name="connsiteY3" fmla="*/ 754845 h 1370021"/>
                <a:gd name="connsiteX4" fmla="*/ 0 w 1114172"/>
                <a:gd name="connsiteY4" fmla="*/ 742863 h 1370021"/>
                <a:gd name="connsiteX5" fmla="*/ 23960 w 1114172"/>
                <a:gd name="connsiteY5" fmla="*/ 1317983 h 1370021"/>
                <a:gd name="connsiteX6" fmla="*/ 215646 w 1114172"/>
                <a:gd name="connsiteY6" fmla="*/ 1282038 h 1370021"/>
                <a:gd name="connsiteX7" fmla="*/ 191685 w 1114172"/>
                <a:gd name="connsiteY7" fmla="*/ 1066368 h 1370021"/>
                <a:gd name="connsiteX8" fmla="*/ 599017 w 1114172"/>
                <a:gd name="connsiteY8" fmla="*/ 1078349 h 1370021"/>
                <a:gd name="connsiteX9" fmla="*/ 599017 w 1114172"/>
                <a:gd name="connsiteY9" fmla="*/ 1329964 h 1370021"/>
                <a:gd name="connsiteX10" fmla="*/ 814663 w 1114172"/>
                <a:gd name="connsiteY10" fmla="*/ 1329964 h 1370021"/>
                <a:gd name="connsiteX11" fmla="*/ 802683 w 1114172"/>
                <a:gd name="connsiteY11" fmla="*/ 1066368 h 1370021"/>
                <a:gd name="connsiteX12" fmla="*/ 1114172 w 1114172"/>
                <a:gd name="connsiteY12" fmla="*/ 1066368 h 1370021"/>
                <a:gd name="connsiteX13" fmla="*/ 1102191 w 1114172"/>
                <a:gd name="connsiteY13" fmla="*/ 0 h 1370021"/>
                <a:gd name="connsiteX14" fmla="*/ 922486 w 1114172"/>
                <a:gd name="connsiteY14" fmla="*/ 0 h 1370021"/>
                <a:gd name="connsiteX15" fmla="*/ 922486 w 1114172"/>
                <a:gd name="connsiteY15" fmla="*/ 203689 h 1370021"/>
                <a:gd name="connsiteX16" fmla="*/ 563076 w 1114172"/>
                <a:gd name="connsiteY16" fmla="*/ 203689 h 1370021"/>
                <a:gd name="connsiteX17" fmla="*/ 551095 w 1114172"/>
                <a:gd name="connsiteY17" fmla="*/ 35945 h 1370021"/>
                <a:gd name="connsiteX18" fmla="*/ 359410 w 1114172"/>
                <a:gd name="connsiteY18" fmla="*/ 23964 h 1370021"/>
                <a:gd name="connsiteX19" fmla="*/ 383371 w 1114172"/>
                <a:gd name="connsiteY19" fmla="*/ 527193 h 1370021"/>
                <a:gd name="connsiteX20" fmla="*/ 215646 w 1114172"/>
                <a:gd name="connsiteY20" fmla="*/ 527193 h 1370021"/>
                <a:gd name="connsiteX21" fmla="*/ 203665 w 1114172"/>
                <a:gd name="connsiteY21" fmla="*/ 215670 h 1370021"/>
                <a:gd name="connsiteX22" fmla="*/ 107823 w 1114172"/>
                <a:gd name="connsiteY22" fmla="*/ 191707 h 1370021"/>
                <a:gd name="connsiteX0" fmla="*/ 11980 w 1114172"/>
                <a:gd name="connsiteY0" fmla="*/ 179725 h 1370021"/>
                <a:gd name="connsiteX1" fmla="*/ 11980 w 1114172"/>
                <a:gd name="connsiteY1" fmla="*/ 575120 h 1370021"/>
                <a:gd name="connsiteX2" fmla="*/ 215646 w 1114172"/>
                <a:gd name="connsiteY2" fmla="*/ 575120 h 1370021"/>
                <a:gd name="connsiteX3" fmla="*/ 191685 w 1114172"/>
                <a:gd name="connsiteY3" fmla="*/ 754845 h 1370021"/>
                <a:gd name="connsiteX4" fmla="*/ 0 w 1114172"/>
                <a:gd name="connsiteY4" fmla="*/ 742863 h 1370021"/>
                <a:gd name="connsiteX5" fmla="*/ 23960 w 1114172"/>
                <a:gd name="connsiteY5" fmla="*/ 1317983 h 1370021"/>
                <a:gd name="connsiteX6" fmla="*/ 215646 w 1114172"/>
                <a:gd name="connsiteY6" fmla="*/ 1282038 h 1370021"/>
                <a:gd name="connsiteX7" fmla="*/ 191685 w 1114172"/>
                <a:gd name="connsiteY7" fmla="*/ 1066368 h 1370021"/>
                <a:gd name="connsiteX8" fmla="*/ 599017 w 1114172"/>
                <a:gd name="connsiteY8" fmla="*/ 1078349 h 1370021"/>
                <a:gd name="connsiteX9" fmla="*/ 599017 w 1114172"/>
                <a:gd name="connsiteY9" fmla="*/ 1329964 h 1370021"/>
                <a:gd name="connsiteX10" fmla="*/ 814663 w 1114172"/>
                <a:gd name="connsiteY10" fmla="*/ 1329964 h 1370021"/>
                <a:gd name="connsiteX11" fmla="*/ 802683 w 1114172"/>
                <a:gd name="connsiteY11" fmla="*/ 1066368 h 1370021"/>
                <a:gd name="connsiteX12" fmla="*/ 1114172 w 1114172"/>
                <a:gd name="connsiteY12" fmla="*/ 1066368 h 1370021"/>
                <a:gd name="connsiteX13" fmla="*/ 1102191 w 1114172"/>
                <a:gd name="connsiteY13" fmla="*/ 0 h 1370021"/>
                <a:gd name="connsiteX14" fmla="*/ 922486 w 1114172"/>
                <a:gd name="connsiteY14" fmla="*/ 0 h 1370021"/>
                <a:gd name="connsiteX15" fmla="*/ 922486 w 1114172"/>
                <a:gd name="connsiteY15" fmla="*/ 203689 h 1370021"/>
                <a:gd name="connsiteX16" fmla="*/ 563076 w 1114172"/>
                <a:gd name="connsiteY16" fmla="*/ 203689 h 1370021"/>
                <a:gd name="connsiteX17" fmla="*/ 551095 w 1114172"/>
                <a:gd name="connsiteY17" fmla="*/ 35945 h 1370021"/>
                <a:gd name="connsiteX18" fmla="*/ 359410 w 1114172"/>
                <a:gd name="connsiteY18" fmla="*/ 23964 h 1370021"/>
                <a:gd name="connsiteX19" fmla="*/ 383371 w 1114172"/>
                <a:gd name="connsiteY19" fmla="*/ 527193 h 1370021"/>
                <a:gd name="connsiteX20" fmla="*/ 215646 w 1114172"/>
                <a:gd name="connsiteY20" fmla="*/ 527193 h 1370021"/>
                <a:gd name="connsiteX21" fmla="*/ 203665 w 1114172"/>
                <a:gd name="connsiteY21" fmla="*/ 215670 h 1370021"/>
                <a:gd name="connsiteX22" fmla="*/ 107823 w 1114172"/>
                <a:gd name="connsiteY22" fmla="*/ 191707 h 1370021"/>
                <a:gd name="connsiteX0" fmla="*/ 11980 w 1114172"/>
                <a:gd name="connsiteY0" fmla="*/ 179725 h 1370021"/>
                <a:gd name="connsiteX1" fmla="*/ 11980 w 1114172"/>
                <a:gd name="connsiteY1" fmla="*/ 575120 h 1370021"/>
                <a:gd name="connsiteX2" fmla="*/ 215646 w 1114172"/>
                <a:gd name="connsiteY2" fmla="*/ 575120 h 1370021"/>
                <a:gd name="connsiteX3" fmla="*/ 191685 w 1114172"/>
                <a:gd name="connsiteY3" fmla="*/ 754845 h 1370021"/>
                <a:gd name="connsiteX4" fmla="*/ 0 w 1114172"/>
                <a:gd name="connsiteY4" fmla="*/ 742863 h 1370021"/>
                <a:gd name="connsiteX5" fmla="*/ 23960 w 1114172"/>
                <a:gd name="connsiteY5" fmla="*/ 1317983 h 1370021"/>
                <a:gd name="connsiteX6" fmla="*/ 215646 w 1114172"/>
                <a:gd name="connsiteY6" fmla="*/ 1282038 h 1370021"/>
                <a:gd name="connsiteX7" fmla="*/ 191685 w 1114172"/>
                <a:gd name="connsiteY7" fmla="*/ 1066368 h 1370021"/>
                <a:gd name="connsiteX8" fmla="*/ 599017 w 1114172"/>
                <a:gd name="connsiteY8" fmla="*/ 1078349 h 1370021"/>
                <a:gd name="connsiteX9" fmla="*/ 599017 w 1114172"/>
                <a:gd name="connsiteY9" fmla="*/ 1329964 h 1370021"/>
                <a:gd name="connsiteX10" fmla="*/ 814663 w 1114172"/>
                <a:gd name="connsiteY10" fmla="*/ 1329964 h 1370021"/>
                <a:gd name="connsiteX11" fmla="*/ 802683 w 1114172"/>
                <a:gd name="connsiteY11" fmla="*/ 1066368 h 1370021"/>
                <a:gd name="connsiteX12" fmla="*/ 1114172 w 1114172"/>
                <a:gd name="connsiteY12" fmla="*/ 1066368 h 1370021"/>
                <a:gd name="connsiteX13" fmla="*/ 1102191 w 1114172"/>
                <a:gd name="connsiteY13" fmla="*/ 0 h 1370021"/>
                <a:gd name="connsiteX14" fmla="*/ 922486 w 1114172"/>
                <a:gd name="connsiteY14" fmla="*/ 0 h 1370021"/>
                <a:gd name="connsiteX15" fmla="*/ 922486 w 1114172"/>
                <a:gd name="connsiteY15" fmla="*/ 203689 h 1370021"/>
                <a:gd name="connsiteX16" fmla="*/ 563076 w 1114172"/>
                <a:gd name="connsiteY16" fmla="*/ 203689 h 1370021"/>
                <a:gd name="connsiteX17" fmla="*/ 551095 w 1114172"/>
                <a:gd name="connsiteY17" fmla="*/ 35945 h 1370021"/>
                <a:gd name="connsiteX18" fmla="*/ 359410 w 1114172"/>
                <a:gd name="connsiteY18" fmla="*/ 23964 h 1370021"/>
                <a:gd name="connsiteX19" fmla="*/ 383371 w 1114172"/>
                <a:gd name="connsiteY19" fmla="*/ 527193 h 1370021"/>
                <a:gd name="connsiteX20" fmla="*/ 215646 w 1114172"/>
                <a:gd name="connsiteY20" fmla="*/ 527193 h 1370021"/>
                <a:gd name="connsiteX21" fmla="*/ 203665 w 1114172"/>
                <a:gd name="connsiteY21" fmla="*/ 215670 h 1370021"/>
                <a:gd name="connsiteX22" fmla="*/ 107823 w 1114172"/>
                <a:gd name="connsiteY22" fmla="*/ 191707 h 1370021"/>
                <a:gd name="connsiteX0" fmla="*/ 11980 w 1114172"/>
                <a:gd name="connsiteY0" fmla="*/ 179725 h 1370021"/>
                <a:gd name="connsiteX1" fmla="*/ 11980 w 1114172"/>
                <a:gd name="connsiteY1" fmla="*/ 575120 h 1370021"/>
                <a:gd name="connsiteX2" fmla="*/ 215646 w 1114172"/>
                <a:gd name="connsiteY2" fmla="*/ 575120 h 1370021"/>
                <a:gd name="connsiteX3" fmla="*/ 191685 w 1114172"/>
                <a:gd name="connsiteY3" fmla="*/ 754845 h 1370021"/>
                <a:gd name="connsiteX4" fmla="*/ 0 w 1114172"/>
                <a:gd name="connsiteY4" fmla="*/ 742863 h 1370021"/>
                <a:gd name="connsiteX5" fmla="*/ 23960 w 1114172"/>
                <a:gd name="connsiteY5" fmla="*/ 1317983 h 1370021"/>
                <a:gd name="connsiteX6" fmla="*/ 215646 w 1114172"/>
                <a:gd name="connsiteY6" fmla="*/ 1282038 h 1370021"/>
                <a:gd name="connsiteX7" fmla="*/ 191685 w 1114172"/>
                <a:gd name="connsiteY7" fmla="*/ 1066368 h 1370021"/>
                <a:gd name="connsiteX8" fmla="*/ 599017 w 1114172"/>
                <a:gd name="connsiteY8" fmla="*/ 1078349 h 1370021"/>
                <a:gd name="connsiteX9" fmla="*/ 599017 w 1114172"/>
                <a:gd name="connsiteY9" fmla="*/ 1329964 h 1370021"/>
                <a:gd name="connsiteX10" fmla="*/ 814663 w 1114172"/>
                <a:gd name="connsiteY10" fmla="*/ 1329964 h 1370021"/>
                <a:gd name="connsiteX11" fmla="*/ 802683 w 1114172"/>
                <a:gd name="connsiteY11" fmla="*/ 1066368 h 1370021"/>
                <a:gd name="connsiteX12" fmla="*/ 1114172 w 1114172"/>
                <a:gd name="connsiteY12" fmla="*/ 1066368 h 1370021"/>
                <a:gd name="connsiteX13" fmla="*/ 1102191 w 1114172"/>
                <a:gd name="connsiteY13" fmla="*/ 0 h 1370021"/>
                <a:gd name="connsiteX14" fmla="*/ 922486 w 1114172"/>
                <a:gd name="connsiteY14" fmla="*/ 0 h 1370021"/>
                <a:gd name="connsiteX15" fmla="*/ 922486 w 1114172"/>
                <a:gd name="connsiteY15" fmla="*/ 203689 h 1370021"/>
                <a:gd name="connsiteX16" fmla="*/ 563076 w 1114172"/>
                <a:gd name="connsiteY16" fmla="*/ 203689 h 1370021"/>
                <a:gd name="connsiteX17" fmla="*/ 551095 w 1114172"/>
                <a:gd name="connsiteY17" fmla="*/ 35945 h 1370021"/>
                <a:gd name="connsiteX18" fmla="*/ 359410 w 1114172"/>
                <a:gd name="connsiteY18" fmla="*/ 23964 h 1370021"/>
                <a:gd name="connsiteX19" fmla="*/ 383371 w 1114172"/>
                <a:gd name="connsiteY19" fmla="*/ 527193 h 1370021"/>
                <a:gd name="connsiteX20" fmla="*/ 215646 w 1114172"/>
                <a:gd name="connsiteY20" fmla="*/ 527193 h 1370021"/>
                <a:gd name="connsiteX21" fmla="*/ 203665 w 1114172"/>
                <a:gd name="connsiteY21" fmla="*/ 215670 h 1370021"/>
                <a:gd name="connsiteX22" fmla="*/ 107823 w 1114172"/>
                <a:gd name="connsiteY22" fmla="*/ 191707 h 1370021"/>
                <a:gd name="connsiteX0" fmla="*/ 11980 w 1114172"/>
                <a:gd name="connsiteY0" fmla="*/ 179725 h 1370021"/>
                <a:gd name="connsiteX1" fmla="*/ 11980 w 1114172"/>
                <a:gd name="connsiteY1" fmla="*/ 575120 h 1370021"/>
                <a:gd name="connsiteX2" fmla="*/ 215646 w 1114172"/>
                <a:gd name="connsiteY2" fmla="*/ 575120 h 1370021"/>
                <a:gd name="connsiteX3" fmla="*/ 191685 w 1114172"/>
                <a:gd name="connsiteY3" fmla="*/ 754845 h 1370021"/>
                <a:gd name="connsiteX4" fmla="*/ 0 w 1114172"/>
                <a:gd name="connsiteY4" fmla="*/ 742863 h 1370021"/>
                <a:gd name="connsiteX5" fmla="*/ 23960 w 1114172"/>
                <a:gd name="connsiteY5" fmla="*/ 1317983 h 1370021"/>
                <a:gd name="connsiteX6" fmla="*/ 215646 w 1114172"/>
                <a:gd name="connsiteY6" fmla="*/ 1282038 h 1370021"/>
                <a:gd name="connsiteX7" fmla="*/ 191685 w 1114172"/>
                <a:gd name="connsiteY7" fmla="*/ 1066368 h 1370021"/>
                <a:gd name="connsiteX8" fmla="*/ 599017 w 1114172"/>
                <a:gd name="connsiteY8" fmla="*/ 1078349 h 1370021"/>
                <a:gd name="connsiteX9" fmla="*/ 599017 w 1114172"/>
                <a:gd name="connsiteY9" fmla="*/ 1329964 h 1370021"/>
                <a:gd name="connsiteX10" fmla="*/ 814663 w 1114172"/>
                <a:gd name="connsiteY10" fmla="*/ 1329964 h 1370021"/>
                <a:gd name="connsiteX11" fmla="*/ 802683 w 1114172"/>
                <a:gd name="connsiteY11" fmla="*/ 1066368 h 1370021"/>
                <a:gd name="connsiteX12" fmla="*/ 1114172 w 1114172"/>
                <a:gd name="connsiteY12" fmla="*/ 1066368 h 1370021"/>
                <a:gd name="connsiteX13" fmla="*/ 1114172 w 1114172"/>
                <a:gd name="connsiteY13" fmla="*/ 1054386 h 1370021"/>
                <a:gd name="connsiteX14" fmla="*/ 1102191 w 1114172"/>
                <a:gd name="connsiteY14" fmla="*/ 0 h 1370021"/>
                <a:gd name="connsiteX15" fmla="*/ 922486 w 1114172"/>
                <a:gd name="connsiteY15" fmla="*/ 0 h 1370021"/>
                <a:gd name="connsiteX16" fmla="*/ 922486 w 1114172"/>
                <a:gd name="connsiteY16" fmla="*/ 203689 h 1370021"/>
                <a:gd name="connsiteX17" fmla="*/ 563076 w 1114172"/>
                <a:gd name="connsiteY17" fmla="*/ 203689 h 1370021"/>
                <a:gd name="connsiteX18" fmla="*/ 551095 w 1114172"/>
                <a:gd name="connsiteY18" fmla="*/ 35945 h 1370021"/>
                <a:gd name="connsiteX19" fmla="*/ 359410 w 1114172"/>
                <a:gd name="connsiteY19" fmla="*/ 23964 h 1370021"/>
                <a:gd name="connsiteX20" fmla="*/ 383371 w 1114172"/>
                <a:gd name="connsiteY20" fmla="*/ 527193 h 1370021"/>
                <a:gd name="connsiteX21" fmla="*/ 215646 w 1114172"/>
                <a:gd name="connsiteY21" fmla="*/ 527193 h 1370021"/>
                <a:gd name="connsiteX22" fmla="*/ 203665 w 1114172"/>
                <a:gd name="connsiteY22" fmla="*/ 215670 h 1370021"/>
                <a:gd name="connsiteX23" fmla="*/ 107823 w 1114172"/>
                <a:gd name="connsiteY23" fmla="*/ 191707 h 1370021"/>
                <a:gd name="connsiteX0" fmla="*/ 471229 w 1573421"/>
                <a:gd name="connsiteY0" fmla="*/ 647009 h 1837305"/>
                <a:gd name="connsiteX1" fmla="*/ 471229 w 1573421"/>
                <a:gd name="connsiteY1" fmla="*/ 1042404 h 1837305"/>
                <a:gd name="connsiteX2" fmla="*/ 674895 w 1573421"/>
                <a:gd name="connsiteY2" fmla="*/ 1042404 h 1837305"/>
                <a:gd name="connsiteX3" fmla="*/ 650934 w 1573421"/>
                <a:gd name="connsiteY3" fmla="*/ 1222129 h 1837305"/>
                <a:gd name="connsiteX4" fmla="*/ 459249 w 1573421"/>
                <a:gd name="connsiteY4" fmla="*/ 1210147 h 1837305"/>
                <a:gd name="connsiteX5" fmla="*/ 483209 w 1573421"/>
                <a:gd name="connsiteY5" fmla="*/ 1785267 h 1837305"/>
                <a:gd name="connsiteX6" fmla="*/ 674895 w 1573421"/>
                <a:gd name="connsiteY6" fmla="*/ 1749322 h 1837305"/>
                <a:gd name="connsiteX7" fmla="*/ 650934 w 1573421"/>
                <a:gd name="connsiteY7" fmla="*/ 1533652 h 1837305"/>
                <a:gd name="connsiteX8" fmla="*/ 1058266 w 1573421"/>
                <a:gd name="connsiteY8" fmla="*/ 1545633 h 1837305"/>
                <a:gd name="connsiteX9" fmla="*/ 1058266 w 1573421"/>
                <a:gd name="connsiteY9" fmla="*/ 1797248 h 1837305"/>
                <a:gd name="connsiteX10" fmla="*/ 1273912 w 1573421"/>
                <a:gd name="connsiteY10" fmla="*/ 1797248 h 1837305"/>
                <a:gd name="connsiteX11" fmla="*/ 1261932 w 1573421"/>
                <a:gd name="connsiteY11" fmla="*/ 1533652 h 1837305"/>
                <a:gd name="connsiteX12" fmla="*/ 1573421 w 1573421"/>
                <a:gd name="connsiteY12" fmla="*/ 1533652 h 1837305"/>
                <a:gd name="connsiteX13" fmla="*/ 1573421 w 1573421"/>
                <a:gd name="connsiteY13" fmla="*/ 1521670 h 1837305"/>
                <a:gd name="connsiteX14" fmla="*/ 1561440 w 1573421"/>
                <a:gd name="connsiteY14" fmla="*/ 467284 h 1837305"/>
                <a:gd name="connsiteX15" fmla="*/ 1381735 w 1573421"/>
                <a:gd name="connsiteY15" fmla="*/ 467284 h 1837305"/>
                <a:gd name="connsiteX16" fmla="*/ 1381735 w 1573421"/>
                <a:gd name="connsiteY16" fmla="*/ 670973 h 1837305"/>
                <a:gd name="connsiteX17" fmla="*/ 1022325 w 1573421"/>
                <a:gd name="connsiteY17" fmla="*/ 670973 h 1837305"/>
                <a:gd name="connsiteX18" fmla="*/ 1010344 w 1573421"/>
                <a:gd name="connsiteY18" fmla="*/ 503229 h 1837305"/>
                <a:gd name="connsiteX19" fmla="*/ 818659 w 1573421"/>
                <a:gd name="connsiteY19" fmla="*/ 491248 h 1837305"/>
                <a:gd name="connsiteX20" fmla="*/ 842620 w 1573421"/>
                <a:gd name="connsiteY20" fmla="*/ 994477 h 1837305"/>
                <a:gd name="connsiteX21" fmla="*/ 674895 w 1573421"/>
                <a:gd name="connsiteY21" fmla="*/ 994477 h 1837305"/>
                <a:gd name="connsiteX22" fmla="*/ 662914 w 1573421"/>
                <a:gd name="connsiteY22" fmla="*/ 682954 h 1837305"/>
                <a:gd name="connsiteX23" fmla="*/ 15976 w 1573421"/>
                <a:gd name="connsiteY23" fmla="*/ 0 h 1837305"/>
                <a:gd name="connsiteX0" fmla="*/ 14029 w 1116221"/>
                <a:gd name="connsiteY0" fmla="*/ 179725 h 1370021"/>
                <a:gd name="connsiteX1" fmla="*/ 14029 w 1116221"/>
                <a:gd name="connsiteY1" fmla="*/ 575120 h 1370021"/>
                <a:gd name="connsiteX2" fmla="*/ 217695 w 1116221"/>
                <a:gd name="connsiteY2" fmla="*/ 575120 h 1370021"/>
                <a:gd name="connsiteX3" fmla="*/ 193734 w 1116221"/>
                <a:gd name="connsiteY3" fmla="*/ 754845 h 1370021"/>
                <a:gd name="connsiteX4" fmla="*/ 2049 w 1116221"/>
                <a:gd name="connsiteY4" fmla="*/ 742863 h 1370021"/>
                <a:gd name="connsiteX5" fmla="*/ 26009 w 1116221"/>
                <a:gd name="connsiteY5" fmla="*/ 1317983 h 1370021"/>
                <a:gd name="connsiteX6" fmla="*/ 217695 w 1116221"/>
                <a:gd name="connsiteY6" fmla="*/ 1282038 h 1370021"/>
                <a:gd name="connsiteX7" fmla="*/ 193734 w 1116221"/>
                <a:gd name="connsiteY7" fmla="*/ 1066368 h 1370021"/>
                <a:gd name="connsiteX8" fmla="*/ 601066 w 1116221"/>
                <a:gd name="connsiteY8" fmla="*/ 1078349 h 1370021"/>
                <a:gd name="connsiteX9" fmla="*/ 601066 w 1116221"/>
                <a:gd name="connsiteY9" fmla="*/ 1329964 h 1370021"/>
                <a:gd name="connsiteX10" fmla="*/ 816712 w 1116221"/>
                <a:gd name="connsiteY10" fmla="*/ 1329964 h 1370021"/>
                <a:gd name="connsiteX11" fmla="*/ 804732 w 1116221"/>
                <a:gd name="connsiteY11" fmla="*/ 1066368 h 1370021"/>
                <a:gd name="connsiteX12" fmla="*/ 1116221 w 1116221"/>
                <a:gd name="connsiteY12" fmla="*/ 1066368 h 1370021"/>
                <a:gd name="connsiteX13" fmla="*/ 1116221 w 1116221"/>
                <a:gd name="connsiteY13" fmla="*/ 1054386 h 1370021"/>
                <a:gd name="connsiteX14" fmla="*/ 1104240 w 1116221"/>
                <a:gd name="connsiteY14" fmla="*/ 0 h 1370021"/>
                <a:gd name="connsiteX15" fmla="*/ 924535 w 1116221"/>
                <a:gd name="connsiteY15" fmla="*/ 0 h 1370021"/>
                <a:gd name="connsiteX16" fmla="*/ 924535 w 1116221"/>
                <a:gd name="connsiteY16" fmla="*/ 203689 h 1370021"/>
                <a:gd name="connsiteX17" fmla="*/ 565125 w 1116221"/>
                <a:gd name="connsiteY17" fmla="*/ 203689 h 1370021"/>
                <a:gd name="connsiteX18" fmla="*/ 553144 w 1116221"/>
                <a:gd name="connsiteY18" fmla="*/ 35945 h 1370021"/>
                <a:gd name="connsiteX19" fmla="*/ 361459 w 1116221"/>
                <a:gd name="connsiteY19" fmla="*/ 23964 h 1370021"/>
                <a:gd name="connsiteX20" fmla="*/ 385420 w 1116221"/>
                <a:gd name="connsiteY20" fmla="*/ 527193 h 1370021"/>
                <a:gd name="connsiteX21" fmla="*/ 217695 w 1116221"/>
                <a:gd name="connsiteY21" fmla="*/ 527193 h 1370021"/>
                <a:gd name="connsiteX22" fmla="*/ 205714 w 1116221"/>
                <a:gd name="connsiteY22" fmla="*/ 215670 h 1370021"/>
                <a:gd name="connsiteX23" fmla="*/ 15976 w 1116221"/>
                <a:gd name="connsiteY23" fmla="*/ 167744 h 1370021"/>
                <a:gd name="connsiteX0" fmla="*/ 11980 w 1114172"/>
                <a:gd name="connsiteY0" fmla="*/ 583107 h 1773403"/>
                <a:gd name="connsiteX1" fmla="*/ 11980 w 1114172"/>
                <a:gd name="connsiteY1" fmla="*/ 978502 h 1773403"/>
                <a:gd name="connsiteX2" fmla="*/ 215646 w 1114172"/>
                <a:gd name="connsiteY2" fmla="*/ 978502 h 1773403"/>
                <a:gd name="connsiteX3" fmla="*/ 191685 w 1114172"/>
                <a:gd name="connsiteY3" fmla="*/ 1158227 h 1773403"/>
                <a:gd name="connsiteX4" fmla="*/ 0 w 1114172"/>
                <a:gd name="connsiteY4" fmla="*/ 1146245 h 1773403"/>
                <a:gd name="connsiteX5" fmla="*/ 23960 w 1114172"/>
                <a:gd name="connsiteY5" fmla="*/ 1721365 h 1773403"/>
                <a:gd name="connsiteX6" fmla="*/ 215646 w 1114172"/>
                <a:gd name="connsiteY6" fmla="*/ 1685420 h 1773403"/>
                <a:gd name="connsiteX7" fmla="*/ 191685 w 1114172"/>
                <a:gd name="connsiteY7" fmla="*/ 1469750 h 1773403"/>
                <a:gd name="connsiteX8" fmla="*/ 599017 w 1114172"/>
                <a:gd name="connsiteY8" fmla="*/ 1481731 h 1773403"/>
                <a:gd name="connsiteX9" fmla="*/ 599017 w 1114172"/>
                <a:gd name="connsiteY9" fmla="*/ 1733346 h 1773403"/>
                <a:gd name="connsiteX10" fmla="*/ 814663 w 1114172"/>
                <a:gd name="connsiteY10" fmla="*/ 1733346 h 1773403"/>
                <a:gd name="connsiteX11" fmla="*/ 802683 w 1114172"/>
                <a:gd name="connsiteY11" fmla="*/ 1469750 h 1773403"/>
                <a:gd name="connsiteX12" fmla="*/ 1114172 w 1114172"/>
                <a:gd name="connsiteY12" fmla="*/ 1469750 h 1773403"/>
                <a:gd name="connsiteX13" fmla="*/ 1114172 w 1114172"/>
                <a:gd name="connsiteY13" fmla="*/ 1457768 h 1773403"/>
                <a:gd name="connsiteX14" fmla="*/ 1102191 w 1114172"/>
                <a:gd name="connsiteY14" fmla="*/ 403382 h 1773403"/>
                <a:gd name="connsiteX15" fmla="*/ 922486 w 1114172"/>
                <a:gd name="connsiteY15" fmla="*/ 403382 h 1773403"/>
                <a:gd name="connsiteX16" fmla="*/ 922486 w 1114172"/>
                <a:gd name="connsiteY16" fmla="*/ 607071 h 1773403"/>
                <a:gd name="connsiteX17" fmla="*/ 563076 w 1114172"/>
                <a:gd name="connsiteY17" fmla="*/ 607071 h 1773403"/>
                <a:gd name="connsiteX18" fmla="*/ 551095 w 1114172"/>
                <a:gd name="connsiteY18" fmla="*/ 439327 h 1773403"/>
                <a:gd name="connsiteX19" fmla="*/ 359410 w 1114172"/>
                <a:gd name="connsiteY19" fmla="*/ 427346 h 1773403"/>
                <a:gd name="connsiteX20" fmla="*/ 383371 w 1114172"/>
                <a:gd name="connsiteY20" fmla="*/ 930575 h 1773403"/>
                <a:gd name="connsiteX21" fmla="*/ 215646 w 1114172"/>
                <a:gd name="connsiteY21" fmla="*/ 930575 h 1773403"/>
                <a:gd name="connsiteX22" fmla="*/ 203665 w 1114172"/>
                <a:gd name="connsiteY22" fmla="*/ 619052 h 1773403"/>
                <a:gd name="connsiteX23" fmla="*/ 554356 w 1114172"/>
                <a:gd name="connsiteY23" fmla="*/ 7988 h 1773403"/>
                <a:gd name="connsiteX24" fmla="*/ 13927 w 1114172"/>
                <a:gd name="connsiteY24" fmla="*/ 571126 h 1773403"/>
                <a:gd name="connsiteX0" fmla="*/ 11980 w 1114172"/>
                <a:gd name="connsiteY0" fmla="*/ 179725 h 1370021"/>
                <a:gd name="connsiteX1" fmla="*/ 11980 w 1114172"/>
                <a:gd name="connsiteY1" fmla="*/ 575120 h 1370021"/>
                <a:gd name="connsiteX2" fmla="*/ 215646 w 1114172"/>
                <a:gd name="connsiteY2" fmla="*/ 575120 h 1370021"/>
                <a:gd name="connsiteX3" fmla="*/ 191685 w 1114172"/>
                <a:gd name="connsiteY3" fmla="*/ 754845 h 1370021"/>
                <a:gd name="connsiteX4" fmla="*/ 0 w 1114172"/>
                <a:gd name="connsiteY4" fmla="*/ 742863 h 1370021"/>
                <a:gd name="connsiteX5" fmla="*/ 23960 w 1114172"/>
                <a:gd name="connsiteY5" fmla="*/ 1317983 h 1370021"/>
                <a:gd name="connsiteX6" fmla="*/ 215646 w 1114172"/>
                <a:gd name="connsiteY6" fmla="*/ 1282038 h 1370021"/>
                <a:gd name="connsiteX7" fmla="*/ 191685 w 1114172"/>
                <a:gd name="connsiteY7" fmla="*/ 1066368 h 1370021"/>
                <a:gd name="connsiteX8" fmla="*/ 599017 w 1114172"/>
                <a:gd name="connsiteY8" fmla="*/ 1078349 h 1370021"/>
                <a:gd name="connsiteX9" fmla="*/ 599017 w 1114172"/>
                <a:gd name="connsiteY9" fmla="*/ 1329964 h 1370021"/>
                <a:gd name="connsiteX10" fmla="*/ 814663 w 1114172"/>
                <a:gd name="connsiteY10" fmla="*/ 1329964 h 1370021"/>
                <a:gd name="connsiteX11" fmla="*/ 802683 w 1114172"/>
                <a:gd name="connsiteY11" fmla="*/ 1066368 h 1370021"/>
                <a:gd name="connsiteX12" fmla="*/ 1114172 w 1114172"/>
                <a:gd name="connsiteY12" fmla="*/ 1066368 h 1370021"/>
                <a:gd name="connsiteX13" fmla="*/ 1114172 w 1114172"/>
                <a:gd name="connsiteY13" fmla="*/ 1054386 h 1370021"/>
                <a:gd name="connsiteX14" fmla="*/ 1102191 w 1114172"/>
                <a:gd name="connsiteY14" fmla="*/ 0 h 1370021"/>
                <a:gd name="connsiteX15" fmla="*/ 922486 w 1114172"/>
                <a:gd name="connsiteY15" fmla="*/ 0 h 1370021"/>
                <a:gd name="connsiteX16" fmla="*/ 922486 w 1114172"/>
                <a:gd name="connsiteY16" fmla="*/ 203689 h 1370021"/>
                <a:gd name="connsiteX17" fmla="*/ 563076 w 1114172"/>
                <a:gd name="connsiteY17" fmla="*/ 203689 h 1370021"/>
                <a:gd name="connsiteX18" fmla="*/ 551095 w 1114172"/>
                <a:gd name="connsiteY18" fmla="*/ 35945 h 1370021"/>
                <a:gd name="connsiteX19" fmla="*/ 359410 w 1114172"/>
                <a:gd name="connsiteY19" fmla="*/ 23964 h 1370021"/>
                <a:gd name="connsiteX20" fmla="*/ 383371 w 1114172"/>
                <a:gd name="connsiteY20" fmla="*/ 527193 h 1370021"/>
                <a:gd name="connsiteX21" fmla="*/ 215646 w 1114172"/>
                <a:gd name="connsiteY21" fmla="*/ 527193 h 1370021"/>
                <a:gd name="connsiteX22" fmla="*/ 203665 w 1114172"/>
                <a:gd name="connsiteY22" fmla="*/ 215670 h 1370021"/>
                <a:gd name="connsiteX23" fmla="*/ 182965 w 1114172"/>
                <a:gd name="connsiteY23" fmla="*/ 175732 h 1370021"/>
                <a:gd name="connsiteX24" fmla="*/ 13927 w 1114172"/>
                <a:gd name="connsiteY24" fmla="*/ 167744 h 1370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14172" h="1370021">
                  <a:moveTo>
                    <a:pt x="11980" y="179725"/>
                  </a:moveTo>
                  <a:lnTo>
                    <a:pt x="11980" y="575120"/>
                  </a:lnTo>
                  <a:lnTo>
                    <a:pt x="215646" y="575120"/>
                  </a:lnTo>
                  <a:lnTo>
                    <a:pt x="191685" y="754845"/>
                  </a:lnTo>
                  <a:lnTo>
                    <a:pt x="0" y="742863"/>
                  </a:lnTo>
                  <a:lnTo>
                    <a:pt x="23960" y="1317983"/>
                  </a:lnTo>
                  <a:cubicBezTo>
                    <a:pt x="223618" y="1305503"/>
                    <a:pt x="215646" y="1370021"/>
                    <a:pt x="215646" y="1282038"/>
                  </a:cubicBezTo>
                  <a:lnTo>
                    <a:pt x="191685" y="1066368"/>
                  </a:lnTo>
                  <a:lnTo>
                    <a:pt x="599017" y="1078349"/>
                  </a:lnTo>
                  <a:lnTo>
                    <a:pt x="599017" y="1329964"/>
                  </a:lnTo>
                  <a:lnTo>
                    <a:pt x="814663" y="1329964"/>
                  </a:lnTo>
                  <a:lnTo>
                    <a:pt x="802683" y="1066368"/>
                  </a:lnTo>
                  <a:lnTo>
                    <a:pt x="1114172" y="1066368"/>
                  </a:lnTo>
                  <a:lnTo>
                    <a:pt x="1114172" y="1054386"/>
                  </a:lnTo>
                  <a:lnTo>
                    <a:pt x="1102191" y="0"/>
                  </a:lnTo>
                  <a:lnTo>
                    <a:pt x="922486" y="0"/>
                  </a:lnTo>
                  <a:lnTo>
                    <a:pt x="922486" y="203689"/>
                  </a:lnTo>
                  <a:lnTo>
                    <a:pt x="563076" y="203689"/>
                  </a:lnTo>
                  <a:lnTo>
                    <a:pt x="551095" y="35945"/>
                  </a:lnTo>
                  <a:lnTo>
                    <a:pt x="359410" y="23964"/>
                  </a:lnTo>
                  <a:lnTo>
                    <a:pt x="383371" y="527193"/>
                  </a:lnTo>
                  <a:lnTo>
                    <a:pt x="215646" y="527193"/>
                  </a:lnTo>
                  <a:lnTo>
                    <a:pt x="203665" y="215670"/>
                  </a:lnTo>
                  <a:cubicBezTo>
                    <a:pt x="197675" y="161753"/>
                    <a:pt x="214588" y="183720"/>
                    <a:pt x="182965" y="175732"/>
                  </a:cubicBezTo>
                  <a:cubicBezTo>
                    <a:pt x="151342" y="167744"/>
                    <a:pt x="41557" y="173735"/>
                    <a:pt x="13927" y="167744"/>
                  </a:cubicBezTo>
                </a:path>
              </a:pathLst>
            </a:custGeom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4360333" y="2188633"/>
              <a:ext cx="571500" cy="546100"/>
            </a:xfrm>
            <a:custGeom>
              <a:avLst/>
              <a:gdLst>
                <a:gd name="connsiteX0" fmla="*/ 0 w 571500"/>
                <a:gd name="connsiteY0" fmla="*/ 529167 h 546100"/>
                <a:gd name="connsiteX1" fmla="*/ 12700 w 571500"/>
                <a:gd name="connsiteY1" fmla="*/ 173567 h 546100"/>
                <a:gd name="connsiteX2" fmla="*/ 173567 w 571500"/>
                <a:gd name="connsiteY2" fmla="*/ 173567 h 546100"/>
                <a:gd name="connsiteX3" fmla="*/ 182034 w 571500"/>
                <a:gd name="connsiteY3" fmla="*/ 4234 h 546100"/>
                <a:gd name="connsiteX4" fmla="*/ 554567 w 571500"/>
                <a:gd name="connsiteY4" fmla="*/ 0 h 546100"/>
                <a:gd name="connsiteX5" fmla="*/ 546100 w 571500"/>
                <a:gd name="connsiteY5" fmla="*/ 182034 h 546100"/>
                <a:gd name="connsiteX6" fmla="*/ 372534 w 571500"/>
                <a:gd name="connsiteY6" fmla="*/ 182034 h 546100"/>
                <a:gd name="connsiteX7" fmla="*/ 372534 w 571500"/>
                <a:gd name="connsiteY7" fmla="*/ 355600 h 546100"/>
                <a:gd name="connsiteX8" fmla="*/ 571500 w 571500"/>
                <a:gd name="connsiteY8" fmla="*/ 368300 h 546100"/>
                <a:gd name="connsiteX9" fmla="*/ 558800 w 571500"/>
                <a:gd name="connsiteY9" fmla="*/ 546100 h 546100"/>
                <a:gd name="connsiteX10" fmla="*/ 355600 w 571500"/>
                <a:gd name="connsiteY10" fmla="*/ 537634 h 546100"/>
                <a:gd name="connsiteX11" fmla="*/ 359834 w 571500"/>
                <a:gd name="connsiteY11" fmla="*/ 355600 h 546100"/>
                <a:gd name="connsiteX12" fmla="*/ 173567 w 571500"/>
                <a:gd name="connsiteY12" fmla="*/ 351367 h 546100"/>
                <a:gd name="connsiteX13" fmla="*/ 173567 w 571500"/>
                <a:gd name="connsiteY13" fmla="*/ 541867 h 546100"/>
                <a:gd name="connsiteX14" fmla="*/ 0 w 571500"/>
                <a:gd name="connsiteY14" fmla="*/ 529167 h 546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1500" h="546100">
                  <a:moveTo>
                    <a:pt x="0" y="529167"/>
                  </a:moveTo>
                  <a:lnTo>
                    <a:pt x="12700" y="173567"/>
                  </a:lnTo>
                  <a:lnTo>
                    <a:pt x="173567" y="173567"/>
                  </a:lnTo>
                  <a:lnTo>
                    <a:pt x="182034" y="4234"/>
                  </a:lnTo>
                  <a:lnTo>
                    <a:pt x="554567" y="0"/>
                  </a:lnTo>
                  <a:lnTo>
                    <a:pt x="546100" y="182034"/>
                  </a:lnTo>
                  <a:lnTo>
                    <a:pt x="372534" y="182034"/>
                  </a:lnTo>
                  <a:lnTo>
                    <a:pt x="372534" y="355600"/>
                  </a:lnTo>
                  <a:lnTo>
                    <a:pt x="571500" y="368300"/>
                  </a:lnTo>
                  <a:lnTo>
                    <a:pt x="558800" y="546100"/>
                  </a:lnTo>
                  <a:lnTo>
                    <a:pt x="355600" y="537634"/>
                  </a:lnTo>
                  <a:cubicBezTo>
                    <a:pt x="357011" y="476956"/>
                    <a:pt x="359834" y="355600"/>
                    <a:pt x="359834" y="355600"/>
                  </a:cubicBezTo>
                  <a:lnTo>
                    <a:pt x="173567" y="351367"/>
                  </a:lnTo>
                  <a:lnTo>
                    <a:pt x="173567" y="541867"/>
                  </a:lnTo>
                  <a:lnTo>
                    <a:pt x="0" y="529167"/>
                  </a:lnTo>
                  <a:close/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463800" y="4563533"/>
              <a:ext cx="817033" cy="1071034"/>
            </a:xfrm>
            <a:custGeom>
              <a:avLst/>
              <a:gdLst>
                <a:gd name="connsiteX0" fmla="*/ 0 w 817033"/>
                <a:gd name="connsiteY0" fmla="*/ 524934 h 1071034"/>
                <a:gd name="connsiteX1" fmla="*/ 8467 w 817033"/>
                <a:gd name="connsiteY1" fmla="*/ 177800 h 1071034"/>
                <a:gd name="connsiteX2" fmla="*/ 186267 w 817033"/>
                <a:gd name="connsiteY2" fmla="*/ 186267 h 1071034"/>
                <a:gd name="connsiteX3" fmla="*/ 194733 w 817033"/>
                <a:gd name="connsiteY3" fmla="*/ 0 h 1071034"/>
                <a:gd name="connsiteX4" fmla="*/ 376767 w 817033"/>
                <a:gd name="connsiteY4" fmla="*/ 0 h 1071034"/>
                <a:gd name="connsiteX5" fmla="*/ 372533 w 817033"/>
                <a:gd name="connsiteY5" fmla="*/ 537634 h 1071034"/>
                <a:gd name="connsiteX6" fmla="*/ 613833 w 817033"/>
                <a:gd name="connsiteY6" fmla="*/ 533400 h 1071034"/>
                <a:gd name="connsiteX7" fmla="*/ 605367 w 817033"/>
                <a:gd name="connsiteY7" fmla="*/ 884767 h 1071034"/>
                <a:gd name="connsiteX8" fmla="*/ 817033 w 817033"/>
                <a:gd name="connsiteY8" fmla="*/ 897467 h 1071034"/>
                <a:gd name="connsiteX9" fmla="*/ 804333 w 817033"/>
                <a:gd name="connsiteY9" fmla="*/ 1071034 h 1071034"/>
                <a:gd name="connsiteX10" fmla="*/ 601133 w 817033"/>
                <a:gd name="connsiteY10" fmla="*/ 1071034 h 1071034"/>
                <a:gd name="connsiteX11" fmla="*/ 601133 w 817033"/>
                <a:gd name="connsiteY11" fmla="*/ 897467 h 1071034"/>
                <a:gd name="connsiteX12" fmla="*/ 427567 w 817033"/>
                <a:gd name="connsiteY12" fmla="*/ 893234 h 1071034"/>
                <a:gd name="connsiteX13" fmla="*/ 177800 w 817033"/>
                <a:gd name="connsiteY13" fmla="*/ 880534 h 1071034"/>
                <a:gd name="connsiteX14" fmla="*/ 182033 w 817033"/>
                <a:gd name="connsiteY14" fmla="*/ 529167 h 1071034"/>
                <a:gd name="connsiteX15" fmla="*/ 0 w 817033"/>
                <a:gd name="connsiteY15" fmla="*/ 524934 h 1071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17033" h="1071034">
                  <a:moveTo>
                    <a:pt x="0" y="524934"/>
                  </a:moveTo>
                  <a:lnTo>
                    <a:pt x="8467" y="177800"/>
                  </a:lnTo>
                  <a:lnTo>
                    <a:pt x="186267" y="186267"/>
                  </a:lnTo>
                  <a:lnTo>
                    <a:pt x="194733" y="0"/>
                  </a:lnTo>
                  <a:lnTo>
                    <a:pt x="376767" y="0"/>
                  </a:lnTo>
                  <a:cubicBezTo>
                    <a:pt x="375356" y="179211"/>
                    <a:pt x="372533" y="537634"/>
                    <a:pt x="372533" y="537634"/>
                  </a:cubicBezTo>
                  <a:lnTo>
                    <a:pt x="613833" y="533400"/>
                  </a:lnTo>
                  <a:lnTo>
                    <a:pt x="605367" y="884767"/>
                  </a:lnTo>
                  <a:lnTo>
                    <a:pt x="817033" y="897467"/>
                  </a:lnTo>
                  <a:lnTo>
                    <a:pt x="804333" y="1071034"/>
                  </a:lnTo>
                  <a:lnTo>
                    <a:pt x="601133" y="1071034"/>
                  </a:lnTo>
                  <a:lnTo>
                    <a:pt x="601133" y="897467"/>
                  </a:lnTo>
                  <a:lnTo>
                    <a:pt x="427567" y="893234"/>
                  </a:lnTo>
                  <a:lnTo>
                    <a:pt x="177800" y="880534"/>
                  </a:lnTo>
                  <a:lnTo>
                    <a:pt x="182033" y="529167"/>
                  </a:lnTo>
                  <a:lnTo>
                    <a:pt x="0" y="524934"/>
                  </a:lnTo>
                  <a:close/>
                </a:path>
              </a:pathLst>
            </a:cu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" name="Freeform 10"/>
          <p:cNvSpPr/>
          <p:nvPr/>
        </p:nvSpPr>
        <p:spPr>
          <a:xfrm>
            <a:off x="1832993" y="2731817"/>
            <a:ext cx="3689947" cy="2707855"/>
          </a:xfrm>
          <a:custGeom>
            <a:avLst/>
            <a:gdLst>
              <a:gd name="connsiteX0" fmla="*/ 0 w 3689947"/>
              <a:gd name="connsiteY0" fmla="*/ 2695873 h 2707855"/>
              <a:gd name="connsiteX1" fmla="*/ 2755480 w 3689947"/>
              <a:gd name="connsiteY1" fmla="*/ 2707855 h 2707855"/>
              <a:gd name="connsiteX2" fmla="*/ 2755480 w 3689947"/>
              <a:gd name="connsiteY2" fmla="*/ 1821212 h 2707855"/>
              <a:gd name="connsiteX3" fmla="*/ 3689947 w 3689947"/>
              <a:gd name="connsiteY3" fmla="*/ 1809230 h 2707855"/>
              <a:gd name="connsiteX4" fmla="*/ 3689947 w 3689947"/>
              <a:gd name="connsiteY4" fmla="*/ 11982 h 2707855"/>
              <a:gd name="connsiteX5" fmla="*/ 922487 w 3689947"/>
              <a:gd name="connsiteY5" fmla="*/ 0 h 2707855"/>
              <a:gd name="connsiteX6" fmla="*/ 946448 w 3689947"/>
              <a:gd name="connsiteY6" fmla="*/ 1809230 h 2707855"/>
              <a:gd name="connsiteX7" fmla="*/ 0 w 3689947"/>
              <a:gd name="connsiteY7" fmla="*/ 1809230 h 2707855"/>
              <a:gd name="connsiteX8" fmla="*/ 0 w 3689947"/>
              <a:gd name="connsiteY8" fmla="*/ 2695873 h 2707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9947" h="2707855">
                <a:moveTo>
                  <a:pt x="0" y="2695873"/>
                </a:moveTo>
                <a:lnTo>
                  <a:pt x="2755480" y="2707855"/>
                </a:lnTo>
                <a:lnTo>
                  <a:pt x="2755480" y="1821212"/>
                </a:lnTo>
                <a:lnTo>
                  <a:pt x="3689947" y="1809230"/>
                </a:lnTo>
                <a:lnTo>
                  <a:pt x="3689947" y="11982"/>
                </a:lnTo>
                <a:lnTo>
                  <a:pt x="922487" y="0"/>
                </a:lnTo>
                <a:lnTo>
                  <a:pt x="946448" y="1809230"/>
                </a:lnTo>
                <a:lnTo>
                  <a:pt x="0" y="1809230"/>
                </a:lnTo>
                <a:lnTo>
                  <a:pt x="0" y="2695873"/>
                </a:lnTo>
                <a:close/>
              </a:path>
            </a:pathLst>
          </a:custGeom>
          <a:noFill/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Latsis Symposium 2013</a:t>
            </a:r>
            <a:endParaRPr lang="en-GB" dirty="0" smtClean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ABE4-F821-2C40-A480-3DF2E91E6F51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dirty="0" smtClean="0"/>
              <a:t>Links and blocks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3352800" cy="244951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Links:</a:t>
            </a:r>
          </a:p>
          <a:p>
            <a:pPr lvl="1"/>
            <a:r>
              <a:rPr lang="en-GB" dirty="0" smtClean="0"/>
              <a:t>Track-ECAL</a:t>
            </a:r>
          </a:p>
          <a:p>
            <a:pPr lvl="1"/>
            <a:r>
              <a:rPr lang="en-GB" dirty="0" smtClean="0"/>
              <a:t>Track-HCAL</a:t>
            </a:r>
          </a:p>
          <a:p>
            <a:pPr lvl="1"/>
            <a:r>
              <a:rPr lang="en-GB" dirty="0" smtClean="0"/>
              <a:t>ECAL-HCAL</a:t>
            </a:r>
          </a:p>
          <a:p>
            <a:pPr lvl="1"/>
            <a:r>
              <a:rPr lang="en-GB" dirty="0" smtClean="0"/>
              <a:t>Track-track</a:t>
            </a:r>
          </a:p>
          <a:p>
            <a:pPr lvl="1"/>
            <a:r>
              <a:rPr lang="en-GB" dirty="0" smtClean="0"/>
              <a:t>ECAL-preshower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The block building rule: </a:t>
            </a:r>
          </a:p>
          <a:p>
            <a:pPr lvl="1"/>
            <a:r>
              <a:rPr lang="en-GB" dirty="0" smtClean="0"/>
              <a:t>2 linked PF elements are put in the same blocks</a:t>
            </a:r>
          </a:p>
        </p:txBody>
      </p:sp>
      <p:grpSp>
        <p:nvGrpSpPr>
          <p:cNvPr id="9" name="Group 20"/>
          <p:cNvGrpSpPr/>
          <p:nvPr/>
        </p:nvGrpSpPr>
        <p:grpSpPr>
          <a:xfrm>
            <a:off x="1733811" y="3145185"/>
            <a:ext cx="3240859" cy="3525490"/>
            <a:chOff x="3527949" y="3007850"/>
            <a:chExt cx="3240859" cy="3525490"/>
          </a:xfrm>
        </p:grpSpPr>
        <p:grpSp>
          <p:nvGrpSpPr>
            <p:cNvPr id="10" name="Group 18"/>
            <p:cNvGrpSpPr/>
            <p:nvPr/>
          </p:nvGrpSpPr>
          <p:grpSpPr>
            <a:xfrm>
              <a:off x="5750480" y="3007850"/>
              <a:ext cx="1018328" cy="3525490"/>
              <a:chOff x="7668472" y="3145184"/>
              <a:chExt cx="1018328" cy="352549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7668472" y="4433215"/>
                <a:ext cx="982388" cy="970511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ECAL</a:t>
                </a:r>
                <a:endParaRPr lang="en-GB" dirty="0"/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7710403" y="3145184"/>
                <a:ext cx="898526" cy="904616"/>
              </a:xfrm>
              <a:prstGeom prst="round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/>
                  <a:t>HCAL</a:t>
                </a:r>
                <a:endParaRPr lang="en-GB" dirty="0"/>
              </a:p>
            </p:txBody>
          </p:sp>
          <p:grpSp>
            <p:nvGrpSpPr>
              <p:cNvPr id="12" name="Group 8"/>
              <p:cNvGrpSpPr/>
              <p:nvPr/>
            </p:nvGrpSpPr>
            <p:grpSpPr>
              <a:xfrm>
                <a:off x="7674463" y="5800889"/>
                <a:ext cx="1012337" cy="869785"/>
                <a:chOff x="4046537" y="5800889"/>
                <a:chExt cx="1012337" cy="869785"/>
              </a:xfrm>
            </p:grpSpPr>
            <p:sp>
              <p:nvSpPr>
                <p:cNvPr id="7" name="Block Arc 6"/>
                <p:cNvSpPr/>
                <p:nvPr/>
              </p:nvSpPr>
              <p:spPr>
                <a:xfrm>
                  <a:off x="4046537" y="5800889"/>
                  <a:ext cx="970408" cy="869785"/>
                </a:xfrm>
                <a:prstGeom prst="blockArc">
                  <a:avLst>
                    <a:gd name="adj1" fmla="val 10800000"/>
                    <a:gd name="adj2" fmla="val 121223"/>
                    <a:gd name="adj3" fmla="val 16711"/>
                  </a:avLst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4220249" y="6126163"/>
                  <a:ext cx="8386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dirty="0" smtClean="0"/>
                    <a:t>Track</a:t>
                  </a:r>
                  <a:endParaRPr lang="en-GB" dirty="0"/>
                </a:p>
              </p:txBody>
            </p:sp>
          </p:grpSp>
          <p:cxnSp>
            <p:nvCxnSpPr>
              <p:cNvPr id="11" name="Elbow Connector 10"/>
              <p:cNvCxnSpPr>
                <a:stCxn id="6" idx="2"/>
                <a:endCxn id="5" idx="0"/>
              </p:cNvCxnSpPr>
              <p:nvPr/>
            </p:nvCxnSpPr>
            <p:spPr>
              <a:xfrm rot="5400000">
                <a:off x="7967959" y="4241507"/>
                <a:ext cx="383415" cy="1588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Elbow Connector 12"/>
              <p:cNvCxnSpPr>
                <a:stCxn id="5" idx="4"/>
              </p:cNvCxnSpPr>
              <p:nvPr/>
            </p:nvCxnSpPr>
            <p:spPr>
              <a:xfrm rot="5400000">
                <a:off x="7961085" y="5602307"/>
                <a:ext cx="397163" cy="1588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Oval 14"/>
            <p:cNvSpPr/>
            <p:nvPr/>
          </p:nvSpPr>
          <p:spPr>
            <a:xfrm>
              <a:off x="4495800" y="4296675"/>
              <a:ext cx="982388" cy="970511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 smtClean="0"/>
                <a:t>ECAL</a:t>
              </a:r>
              <a:endParaRPr lang="en-GB" dirty="0"/>
            </a:p>
          </p:txBody>
        </p:sp>
        <p:grpSp>
          <p:nvGrpSpPr>
            <p:cNvPr id="14" name="Group 15"/>
            <p:cNvGrpSpPr/>
            <p:nvPr/>
          </p:nvGrpSpPr>
          <p:grpSpPr>
            <a:xfrm>
              <a:off x="3527949" y="5663555"/>
              <a:ext cx="1012337" cy="869785"/>
              <a:chOff x="4046537" y="5800889"/>
              <a:chExt cx="1012337" cy="869785"/>
            </a:xfrm>
          </p:grpSpPr>
          <p:sp>
            <p:nvSpPr>
              <p:cNvPr id="17" name="Block Arc 16"/>
              <p:cNvSpPr/>
              <p:nvPr/>
            </p:nvSpPr>
            <p:spPr>
              <a:xfrm>
                <a:off x="4046537" y="5800889"/>
                <a:ext cx="970408" cy="869785"/>
              </a:xfrm>
              <a:prstGeom prst="blockArc">
                <a:avLst>
                  <a:gd name="adj1" fmla="val 10800000"/>
                  <a:gd name="adj2" fmla="val 121223"/>
                  <a:gd name="adj3" fmla="val 16711"/>
                </a:avLst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4220249" y="6126163"/>
                <a:ext cx="8386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Track</a:t>
                </a:r>
                <a:endParaRPr lang="en-GB" dirty="0"/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7131128" y="4433216"/>
            <a:ext cx="1398880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/>
              <a:t>3 typical blocks </a:t>
            </a:r>
            <a:endParaRPr lang="en-GB" sz="2400" dirty="0"/>
          </a:p>
        </p:txBody>
      </p:sp>
      <p:sp>
        <p:nvSpPr>
          <p:cNvPr id="22" name="Striped Right Arrow 21"/>
          <p:cNvSpPr/>
          <p:nvPr/>
        </p:nvSpPr>
        <p:spPr>
          <a:xfrm rot="10800000">
            <a:off x="5415124" y="4553821"/>
            <a:ext cx="1257937" cy="713365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Latsis Symposium 2013</a:t>
            </a:r>
            <a:endParaRPr lang="en-GB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ABE4-F821-2C40-A480-3DF2E91E6F51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Charged hadrons, overlapping neutrals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4294967295"/>
          </p:nvPr>
        </p:nvSpPr>
        <p:spPr>
          <a:xfrm>
            <a:off x="5105400" y="1276350"/>
            <a:ext cx="4038600" cy="5394325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For each HCAL cluster, compare: </a:t>
            </a:r>
          </a:p>
          <a:p>
            <a:pPr lvl="1"/>
            <a:r>
              <a:rPr lang="en-GB" dirty="0" smtClean="0"/>
              <a:t>Sum of track momenta p</a:t>
            </a:r>
          </a:p>
          <a:p>
            <a:pPr lvl="1"/>
            <a:r>
              <a:rPr lang="en-GB" dirty="0" smtClean="0"/>
              <a:t>Calorimeter energy E</a:t>
            </a:r>
          </a:p>
          <a:p>
            <a:pPr lvl="2"/>
            <a:r>
              <a:rPr lang="en-GB" dirty="0" smtClean="0"/>
              <a:t>Linked to the tracks</a:t>
            </a:r>
          </a:p>
          <a:p>
            <a:pPr lvl="2"/>
            <a:r>
              <a:rPr lang="en-GB" dirty="0" smtClean="0"/>
              <a:t>Calibrated for hadrons</a:t>
            </a:r>
          </a:p>
          <a:p>
            <a:pPr lvl="2">
              <a:buNone/>
            </a:pPr>
            <a:endParaRPr lang="en-GB" dirty="0" smtClean="0"/>
          </a:p>
          <a:p>
            <a:r>
              <a:rPr lang="en-GB" dirty="0" smtClean="0"/>
              <a:t>E and p compatible</a:t>
            </a:r>
          </a:p>
          <a:p>
            <a:pPr lvl="1"/>
            <a:r>
              <a:rPr lang="en-GB" dirty="0" smtClean="0"/>
              <a:t>Charged hadrons</a:t>
            </a:r>
          </a:p>
          <a:p>
            <a:r>
              <a:rPr lang="en-GB" dirty="0" smtClean="0"/>
              <a:t>E &gt; p + 120% √p</a:t>
            </a:r>
          </a:p>
          <a:p>
            <a:pPr lvl="1"/>
            <a:r>
              <a:rPr lang="en-GB" dirty="0" smtClean="0"/>
              <a:t>Charged hadrons + </a:t>
            </a:r>
          </a:p>
          <a:p>
            <a:pPr lvl="1"/>
            <a:r>
              <a:rPr lang="en-GB" dirty="0" smtClean="0"/>
              <a:t>Photon / neutral hadron</a:t>
            </a:r>
          </a:p>
          <a:p>
            <a:r>
              <a:rPr lang="en-GB" dirty="0" smtClean="0"/>
              <a:t>E&lt;&lt;p</a:t>
            </a:r>
          </a:p>
          <a:p>
            <a:pPr lvl="1"/>
            <a:r>
              <a:rPr lang="en-GB" dirty="0" smtClean="0"/>
              <a:t>Need attention … </a:t>
            </a:r>
          </a:p>
          <a:p>
            <a:pPr lvl="1"/>
            <a:r>
              <a:rPr lang="en-GB" dirty="0" smtClean="0"/>
              <a:t>Rare: muon, fake track</a:t>
            </a: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77088"/>
            <a:ext cx="3962400" cy="504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991996" y="3227236"/>
          <a:ext cx="2862532" cy="351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2" name="Equation" r:id="rId4" imgW="1447800" imgH="177800" progId="Equation.3">
                  <p:embed/>
                </p:oleObj>
              </mc:Choice>
              <mc:Fallback>
                <p:oleObj name="Equation" r:id="rId4" imgW="14478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1996" y="3227236"/>
                        <a:ext cx="2862532" cy="3515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Latsis Symposium 2013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ABE4-F821-2C40-A480-3DF2E91E6F51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dirty="0" smtClean="0"/>
              <a:t>Charged+neutrals: E ≈ p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4294967295"/>
          </p:nvPr>
        </p:nvSpPr>
        <p:spPr>
          <a:xfrm>
            <a:off x="5105400" y="1276350"/>
            <a:ext cx="4038600" cy="504825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Charged hadron energy from a fit of p</a:t>
            </a:r>
            <a:r>
              <a:rPr lang="en-GB" baseline="-25000" dirty="0" smtClean="0"/>
              <a:t>i</a:t>
            </a:r>
            <a:r>
              <a:rPr lang="en-GB" dirty="0" smtClean="0"/>
              <a:t> and E</a:t>
            </a:r>
          </a:p>
          <a:p>
            <a:pPr lvl="1"/>
            <a:r>
              <a:rPr lang="en-GB" dirty="0" smtClean="0"/>
              <a:t>i = 1, .. , Ntracks</a:t>
            </a:r>
          </a:p>
          <a:p>
            <a:pPr lvl="1"/>
            <a:r>
              <a:rPr lang="en-GB" dirty="0" smtClean="0"/>
              <a:t>Calorimeter and track resolution accounted for</a:t>
            </a:r>
          </a:p>
          <a:p>
            <a:r>
              <a:rPr lang="en-GB" dirty="0" smtClean="0"/>
              <a:t>Makes the best use of the tracker and calorimeters</a:t>
            </a:r>
          </a:p>
          <a:p>
            <a:pPr lvl="1"/>
            <a:r>
              <a:rPr lang="en-GB" dirty="0" smtClean="0"/>
              <a:t>Tracker measurement </a:t>
            </a:r>
            <a:br>
              <a:rPr lang="en-GB" dirty="0" smtClean="0"/>
            </a:br>
            <a:r>
              <a:rPr lang="en-GB" dirty="0" smtClean="0"/>
              <a:t>at low pT  </a:t>
            </a:r>
          </a:p>
          <a:p>
            <a:pPr lvl="1"/>
            <a:r>
              <a:rPr lang="en-GB" dirty="0" smtClean="0"/>
              <a:t>Converges to calorimeter measurement at high E</a:t>
            </a: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77088"/>
            <a:ext cx="3962400" cy="504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Latsis Symposium 2013</a:t>
            </a:r>
            <a:endParaRPr lang="en-GB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ABE4-F821-2C40-A480-3DF2E91E6F51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11" name="Title 10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dirty="0" smtClean="0"/>
              <a:t>Charged+neutrals: E &gt; p  </a:t>
            </a:r>
            <a:endParaRPr lang="en-GB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4294967295"/>
          </p:nvPr>
        </p:nvSpPr>
        <p:spPr>
          <a:xfrm>
            <a:off x="4648200" y="1276350"/>
            <a:ext cx="4495800" cy="504825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Significant excess of energy in the calorimeters: </a:t>
            </a:r>
            <a:br>
              <a:rPr lang="en-GB" dirty="0" smtClean="0"/>
            </a:br>
            <a:r>
              <a:rPr lang="en-GB" dirty="0" smtClean="0"/>
              <a:t>E &gt; p + 120% √E</a:t>
            </a:r>
          </a:p>
          <a:p>
            <a:r>
              <a:rPr lang="en-GB" dirty="0" smtClean="0"/>
              <a:t>Charged hadrons  [ p</a:t>
            </a:r>
            <a:r>
              <a:rPr lang="en-GB" baseline="-25000" dirty="0" smtClean="0"/>
              <a:t>i</a:t>
            </a:r>
            <a:r>
              <a:rPr lang="en-GB" dirty="0" smtClean="0"/>
              <a:t> ]</a:t>
            </a:r>
          </a:p>
          <a:p>
            <a:r>
              <a:rPr lang="en-GB" dirty="0" smtClean="0"/>
              <a:t>Neutrals: </a:t>
            </a:r>
          </a:p>
          <a:p>
            <a:pPr lvl="1"/>
            <a:r>
              <a:rPr lang="en-GB" dirty="0" smtClean="0"/>
              <a:t>E from ECAL or HCAL only:</a:t>
            </a:r>
          </a:p>
          <a:p>
            <a:pPr lvl="2"/>
            <a:r>
              <a:rPr lang="en-GB" dirty="0" smtClean="0"/>
              <a:t>HCAL 	</a:t>
            </a:r>
            <a:r>
              <a:rPr lang="en-US" dirty="0" smtClean="0">
                <a:sym typeface="Wingdings"/>
              </a:rPr>
              <a:t> h</a:t>
            </a:r>
            <a:r>
              <a:rPr lang="en-US" baseline="30000" dirty="0" smtClean="0">
                <a:sym typeface="Wingdings"/>
              </a:rPr>
              <a:t>0</a:t>
            </a:r>
            <a:r>
              <a:rPr lang="en-US" dirty="0" smtClean="0">
                <a:sym typeface="Wingdings"/>
              </a:rPr>
              <a:t> 	[ E – p ]</a:t>
            </a:r>
          </a:p>
          <a:p>
            <a:pPr lvl="2"/>
            <a:r>
              <a:rPr lang="en-US" dirty="0" smtClean="0">
                <a:sym typeface="Wingdings"/>
              </a:rPr>
              <a:t>ECAL 	 γ  </a:t>
            </a:r>
            <a:r>
              <a:rPr lang="en-GB" dirty="0" smtClean="0"/>
              <a:t> 	[  E</a:t>
            </a:r>
            <a:r>
              <a:rPr lang="en-GB" baseline="-25000" dirty="0" smtClean="0"/>
              <a:t>ECAL</a:t>
            </a:r>
            <a:r>
              <a:rPr lang="en-GB" dirty="0" smtClean="0"/>
              <a:t> – p/b ]</a:t>
            </a:r>
          </a:p>
          <a:p>
            <a:pPr lvl="1"/>
            <a:r>
              <a:rPr lang="en-GB" dirty="0" smtClean="0"/>
              <a:t>E from ECAL and HCAL:</a:t>
            </a:r>
          </a:p>
          <a:p>
            <a:pPr lvl="2"/>
            <a:r>
              <a:rPr lang="en-GB" dirty="0" smtClean="0"/>
              <a:t>E-p &gt; E</a:t>
            </a:r>
            <a:r>
              <a:rPr lang="en-GB" baseline="-25000" dirty="0" smtClean="0"/>
              <a:t>ECAL</a:t>
            </a:r>
            <a:r>
              <a:rPr lang="en-GB" dirty="0" smtClean="0"/>
              <a:t> ? </a:t>
            </a:r>
          </a:p>
          <a:p>
            <a:pPr lvl="3"/>
            <a:r>
              <a:rPr lang="en-GB" dirty="0" smtClean="0"/>
              <a:t>γ 			[ E</a:t>
            </a:r>
            <a:r>
              <a:rPr lang="en-GB" baseline="-25000" dirty="0" smtClean="0"/>
              <a:t>ECAL</a:t>
            </a:r>
            <a:r>
              <a:rPr lang="en-GB" dirty="0" smtClean="0"/>
              <a:t> ] </a:t>
            </a:r>
          </a:p>
          <a:p>
            <a:pPr lvl="3"/>
            <a:r>
              <a:rPr lang="en-GB" dirty="0" smtClean="0"/>
              <a:t>h</a:t>
            </a:r>
            <a:r>
              <a:rPr lang="en-GB" baseline="30000" dirty="0" smtClean="0"/>
              <a:t>0</a:t>
            </a:r>
            <a:r>
              <a:rPr lang="en-GB" dirty="0" smtClean="0"/>
              <a:t>	                   with the rest	</a:t>
            </a:r>
          </a:p>
          <a:p>
            <a:pPr lvl="2"/>
            <a:r>
              <a:rPr lang="en-GB" dirty="0" smtClean="0"/>
              <a:t>Else:</a:t>
            </a:r>
          </a:p>
          <a:p>
            <a:pPr lvl="3"/>
            <a:r>
              <a:rPr lang="en-GB" dirty="0" smtClean="0"/>
              <a:t>γ			[ (E – p) / b ] </a:t>
            </a: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77088"/>
            <a:ext cx="3962400" cy="5047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14943" y="6139933"/>
            <a:ext cx="3546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Always give precedence to photons</a:t>
            </a:r>
            <a:endParaRPr lang="en-GB" i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Latsis Symposium 2013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8157-4CD9-8944-8EE9-4C7FE630753E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555812" y="1484313"/>
            <a:ext cx="8229600" cy="3017837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  <a:latin typeface="Arial"/>
                <a:cs typeface="Arial"/>
              </a:rPr>
              <a:t>Backup slides </a:t>
            </a:r>
            <a:br>
              <a:rPr lang="en-GB" sz="54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GB" sz="5400" b="1" dirty="0" smtClean="0">
                <a:solidFill>
                  <a:srgbClr val="FF0000"/>
                </a:solidFill>
                <a:latin typeface="Arial"/>
                <a:cs typeface="Arial"/>
              </a:rPr>
              <a:t>on </a:t>
            </a:r>
            <a:br>
              <a:rPr lang="en-GB" sz="54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GB" sz="5400" b="1" dirty="0" smtClean="0">
                <a:solidFill>
                  <a:srgbClr val="FF0000"/>
                </a:solidFill>
                <a:latin typeface="Arial"/>
                <a:cs typeface="Arial"/>
              </a:rPr>
              <a:t>tracker/tracking</a:t>
            </a:r>
            <a:endParaRPr lang="en-GB" sz="5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7652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ms-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45515" y="-39220"/>
            <a:ext cx="10486666" cy="702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-445515" y="-38710"/>
            <a:ext cx="10486666" cy="7020000"/>
          </a:xfrm>
          <a:prstGeom prst="rect">
            <a:avLst/>
          </a:prstGeom>
          <a:solidFill>
            <a:schemeClr val="bg1">
              <a:lumMod val="65000"/>
              <a:alpha val="64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079500" y="-127764"/>
            <a:ext cx="6946900" cy="7170068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/>
          <p:cNvSpPr/>
          <p:nvPr/>
        </p:nvSpPr>
        <p:spPr>
          <a:xfrm>
            <a:off x="2434167" y="1270422"/>
            <a:ext cx="4237566" cy="4373696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/>
          <p:cNvSpPr/>
          <p:nvPr/>
        </p:nvSpPr>
        <p:spPr>
          <a:xfrm>
            <a:off x="3092450" y="1949852"/>
            <a:ext cx="2921000" cy="3014836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4027219" y="2914650"/>
            <a:ext cx="1051462" cy="1085240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8157-4CD9-8944-8EE9-4C7FE630753E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3771715" y="2650938"/>
            <a:ext cx="1562470" cy="1612664"/>
          </a:xfrm>
          <a:prstGeom prst="ellips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9" name="Group 38"/>
          <p:cNvGrpSpPr/>
          <p:nvPr/>
        </p:nvGrpSpPr>
        <p:grpSpPr>
          <a:xfrm>
            <a:off x="3278031" y="161780"/>
            <a:ext cx="2937686" cy="3455911"/>
            <a:chOff x="5751766" y="1137910"/>
            <a:chExt cx="2937686" cy="3859783"/>
          </a:xfrm>
        </p:grpSpPr>
        <p:sp>
          <p:nvSpPr>
            <p:cNvPr id="40" name="Freeform 39"/>
            <p:cNvSpPr/>
            <p:nvPr/>
          </p:nvSpPr>
          <p:spPr>
            <a:xfrm rot="20092856">
              <a:off x="6603091" y="3279511"/>
              <a:ext cx="597434" cy="1676743"/>
            </a:xfrm>
            <a:custGeom>
              <a:avLst/>
              <a:gdLst>
                <a:gd name="connsiteX0" fmla="*/ 79587 w 597434"/>
                <a:gd name="connsiteY0" fmla="*/ 1676743 h 1676743"/>
                <a:gd name="connsiteX1" fmla="*/ 42598 w 597434"/>
                <a:gd name="connsiteY1" fmla="*/ 813713 h 1676743"/>
                <a:gd name="connsiteX2" fmla="*/ 597434 w 597434"/>
                <a:gd name="connsiteY2" fmla="*/ 0 h 1676743"/>
                <a:gd name="connsiteX3" fmla="*/ 597434 w 597434"/>
                <a:gd name="connsiteY3" fmla="*/ 0 h 167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434" h="1676743">
                  <a:moveTo>
                    <a:pt x="79587" y="1676743"/>
                  </a:moveTo>
                  <a:cubicBezTo>
                    <a:pt x="17938" y="1384956"/>
                    <a:pt x="-43710" y="1093170"/>
                    <a:pt x="42598" y="813713"/>
                  </a:cubicBezTo>
                  <a:cubicBezTo>
                    <a:pt x="128906" y="534256"/>
                    <a:pt x="597434" y="0"/>
                    <a:pt x="597434" y="0"/>
                  </a:cubicBezTo>
                  <a:lnTo>
                    <a:pt x="597434" y="0"/>
                  </a:lnTo>
                </a:path>
              </a:pathLst>
            </a:cu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 rot="20434828" flipH="1">
              <a:off x="6498007" y="3279510"/>
              <a:ext cx="308823" cy="1676743"/>
            </a:xfrm>
            <a:custGeom>
              <a:avLst/>
              <a:gdLst>
                <a:gd name="connsiteX0" fmla="*/ 79587 w 597434"/>
                <a:gd name="connsiteY0" fmla="*/ 1676743 h 1676743"/>
                <a:gd name="connsiteX1" fmla="*/ 42598 w 597434"/>
                <a:gd name="connsiteY1" fmla="*/ 813713 h 1676743"/>
                <a:gd name="connsiteX2" fmla="*/ 597434 w 597434"/>
                <a:gd name="connsiteY2" fmla="*/ 0 h 1676743"/>
                <a:gd name="connsiteX3" fmla="*/ 597434 w 597434"/>
                <a:gd name="connsiteY3" fmla="*/ 0 h 167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434" h="1676743">
                  <a:moveTo>
                    <a:pt x="79587" y="1676743"/>
                  </a:moveTo>
                  <a:cubicBezTo>
                    <a:pt x="17938" y="1384956"/>
                    <a:pt x="-43710" y="1093170"/>
                    <a:pt x="42598" y="813713"/>
                  </a:cubicBezTo>
                  <a:cubicBezTo>
                    <a:pt x="128906" y="534256"/>
                    <a:pt x="597434" y="0"/>
                    <a:pt x="597434" y="0"/>
                  </a:cubicBezTo>
                  <a:lnTo>
                    <a:pt x="597434" y="0"/>
                  </a:lnTo>
                </a:path>
              </a:pathLst>
            </a:cu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 rot="1018143" flipH="1">
              <a:off x="7036727" y="3272503"/>
              <a:ext cx="308823" cy="1676743"/>
            </a:xfrm>
            <a:custGeom>
              <a:avLst/>
              <a:gdLst>
                <a:gd name="connsiteX0" fmla="*/ 79587 w 597434"/>
                <a:gd name="connsiteY0" fmla="*/ 1676743 h 1676743"/>
                <a:gd name="connsiteX1" fmla="*/ 42598 w 597434"/>
                <a:gd name="connsiteY1" fmla="*/ 813713 h 1676743"/>
                <a:gd name="connsiteX2" fmla="*/ 597434 w 597434"/>
                <a:gd name="connsiteY2" fmla="*/ 0 h 1676743"/>
                <a:gd name="connsiteX3" fmla="*/ 597434 w 597434"/>
                <a:gd name="connsiteY3" fmla="*/ 0 h 167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434" h="1676743">
                  <a:moveTo>
                    <a:pt x="79587" y="1676743"/>
                  </a:moveTo>
                  <a:cubicBezTo>
                    <a:pt x="17938" y="1384956"/>
                    <a:pt x="-43710" y="1093170"/>
                    <a:pt x="42598" y="813713"/>
                  </a:cubicBezTo>
                  <a:cubicBezTo>
                    <a:pt x="128906" y="534256"/>
                    <a:pt x="597434" y="0"/>
                    <a:pt x="597434" y="0"/>
                  </a:cubicBezTo>
                  <a:lnTo>
                    <a:pt x="597434" y="0"/>
                  </a:lnTo>
                </a:path>
              </a:pathLst>
            </a:cu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42"/>
            <p:cNvSpPr/>
            <p:nvPr/>
          </p:nvSpPr>
          <p:spPr>
            <a:xfrm rot="633812">
              <a:off x="7113061" y="3320950"/>
              <a:ext cx="597434" cy="1676743"/>
            </a:xfrm>
            <a:custGeom>
              <a:avLst/>
              <a:gdLst>
                <a:gd name="connsiteX0" fmla="*/ 79587 w 597434"/>
                <a:gd name="connsiteY0" fmla="*/ 1676743 h 1676743"/>
                <a:gd name="connsiteX1" fmla="*/ 42598 w 597434"/>
                <a:gd name="connsiteY1" fmla="*/ 813713 h 1676743"/>
                <a:gd name="connsiteX2" fmla="*/ 597434 w 597434"/>
                <a:gd name="connsiteY2" fmla="*/ 0 h 1676743"/>
                <a:gd name="connsiteX3" fmla="*/ 597434 w 597434"/>
                <a:gd name="connsiteY3" fmla="*/ 0 h 1676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7434" h="1676743">
                  <a:moveTo>
                    <a:pt x="79587" y="1676743"/>
                  </a:moveTo>
                  <a:cubicBezTo>
                    <a:pt x="17938" y="1384956"/>
                    <a:pt x="-43710" y="1093170"/>
                    <a:pt x="42598" y="813713"/>
                  </a:cubicBezTo>
                  <a:cubicBezTo>
                    <a:pt x="128906" y="534256"/>
                    <a:pt x="597434" y="0"/>
                    <a:pt x="597434" y="0"/>
                  </a:cubicBezTo>
                  <a:lnTo>
                    <a:pt x="597434" y="0"/>
                  </a:lnTo>
                </a:path>
              </a:pathLst>
            </a:custGeom>
            <a:ln>
              <a:solidFill>
                <a:srgbClr val="00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H="1" flipV="1">
              <a:off x="6639510" y="1565782"/>
              <a:ext cx="407461" cy="3369457"/>
            </a:xfrm>
            <a:prstGeom prst="straightConnector1">
              <a:avLst/>
            </a:prstGeom>
            <a:ln w="28575" cmpd="sng">
              <a:solidFill>
                <a:srgbClr val="00006C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 44"/>
            <p:cNvSpPr/>
            <p:nvPr/>
          </p:nvSpPr>
          <p:spPr>
            <a:xfrm>
              <a:off x="6971043" y="1310516"/>
              <a:ext cx="1174104" cy="3624723"/>
            </a:xfrm>
            <a:custGeom>
              <a:avLst/>
              <a:gdLst>
                <a:gd name="connsiteX0" fmla="*/ 52103 w 1174104"/>
                <a:gd name="connsiteY0" fmla="*/ 3624723 h 3624723"/>
                <a:gd name="connsiteX1" fmla="*/ 89092 w 1174104"/>
                <a:gd name="connsiteY1" fmla="*/ 2169902 h 3624723"/>
                <a:gd name="connsiteX2" fmla="*/ 878192 w 1174104"/>
                <a:gd name="connsiteY2" fmla="*/ 1208241 h 3624723"/>
                <a:gd name="connsiteX3" fmla="*/ 1174104 w 1174104"/>
                <a:gd name="connsiteY3" fmla="*/ 0 h 3624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4104" h="3624723">
                  <a:moveTo>
                    <a:pt x="52103" y="3624723"/>
                  </a:moveTo>
                  <a:cubicBezTo>
                    <a:pt x="1757" y="3098686"/>
                    <a:pt x="-48589" y="2572649"/>
                    <a:pt x="89092" y="2169902"/>
                  </a:cubicBezTo>
                  <a:cubicBezTo>
                    <a:pt x="226773" y="1767155"/>
                    <a:pt x="697357" y="1569891"/>
                    <a:pt x="878192" y="1208241"/>
                  </a:cubicBezTo>
                  <a:cubicBezTo>
                    <a:pt x="1059027" y="846591"/>
                    <a:pt x="1174104" y="0"/>
                    <a:pt x="1174104" y="0"/>
                  </a:cubicBezTo>
                </a:path>
              </a:pathLst>
            </a:custGeom>
            <a:ln>
              <a:solidFill>
                <a:srgbClr val="E82434"/>
              </a:solidFill>
              <a:prstDash val="dash"/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V="1">
              <a:off x="7042465" y="2872655"/>
              <a:ext cx="1149573" cy="2060820"/>
            </a:xfrm>
            <a:prstGeom prst="straightConnector1">
              <a:avLst/>
            </a:prstGeom>
            <a:ln w="12700" cmpd="sng"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678353" y="1137910"/>
              <a:ext cx="3642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m</a:t>
              </a:r>
              <a:endParaRPr lang="en-US" sz="2400" b="1" dirty="0">
                <a:solidFill>
                  <a:srgbClr val="FF0000"/>
                </a:solidFill>
                <a:latin typeface="Symbol" charset="2"/>
                <a:cs typeface="Symbol" charset="2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809419" y="2009625"/>
              <a:ext cx="11404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neutral hadron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751766" y="3807045"/>
              <a:ext cx="12822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charged hadrons</a:t>
              </a:r>
              <a:endParaRPr lang="en-US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678353" y="2983884"/>
              <a:ext cx="10110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</a:rPr>
                <a:t>photon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657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650" y="1058188"/>
            <a:ext cx="5791200" cy="28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Latsis Symposium 2013</a:t>
            </a:r>
            <a:endParaRPr lang="en-GB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ABE4-F821-2C40-A480-3DF2E91E6F51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19" name="Content Placeholder 18"/>
          <p:cNvSpPr>
            <a:spLocks noGrp="1"/>
          </p:cNvSpPr>
          <p:nvPr>
            <p:ph sz="half" idx="4294967295"/>
          </p:nvPr>
        </p:nvSpPr>
        <p:spPr>
          <a:xfrm>
            <a:off x="6165850" y="1600200"/>
            <a:ext cx="2978150" cy="4525963"/>
          </a:xfrm>
        </p:spPr>
        <p:txBody>
          <a:bodyPr/>
          <a:lstStyle/>
          <a:p>
            <a:r>
              <a:rPr lang="en-GB" dirty="0" smtClean="0"/>
              <a:t>Huge silicon tracker</a:t>
            </a:r>
          </a:p>
          <a:p>
            <a:r>
              <a:rPr lang="en-GB" dirty="0" smtClean="0"/>
              <a:t>Hermetic</a:t>
            </a:r>
          </a:p>
          <a:p>
            <a:r>
              <a:rPr lang="en-GB" dirty="0" smtClean="0"/>
              <a:t>Highly efficient</a:t>
            </a:r>
          </a:p>
          <a:p>
            <a:endParaRPr lang="en-GB" dirty="0"/>
          </a:p>
        </p:txBody>
      </p:sp>
      <p:pic>
        <p:nvPicPr>
          <p:cNvPr id="14" name="Picture 13" descr="track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8756" y="4255557"/>
            <a:ext cx="1822960" cy="24355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858568" y="6114337"/>
            <a:ext cx="463588" cy="30777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TIB</a:t>
            </a:r>
            <a:endParaRPr lang="en-US" sz="14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3742" y="4255557"/>
            <a:ext cx="2472734" cy="24198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445718" y="5959142"/>
            <a:ext cx="550087" cy="30777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TOB</a:t>
            </a:r>
            <a:endParaRPr lang="en-US" sz="1400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13852" y="133533"/>
            <a:ext cx="7408532" cy="546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0000"/>
                </a:solidFill>
              </a:rPr>
              <a:t>Tracking system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55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2862" y="3594497"/>
            <a:ext cx="3783844" cy="30761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4650" y="1058188"/>
            <a:ext cx="5791200" cy="28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Latsis Symposium 2013</a:t>
            </a:r>
            <a:endParaRPr lang="en-GB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ABE4-F821-2C40-A480-3DF2E91E6F51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6165850" y="1600200"/>
            <a:ext cx="2978150" cy="5070475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Huge silicon tracker</a:t>
            </a:r>
          </a:p>
          <a:p>
            <a:r>
              <a:rPr lang="en-GB" dirty="0" smtClean="0"/>
              <a:t>Hermetic</a:t>
            </a:r>
          </a:p>
          <a:p>
            <a:r>
              <a:rPr lang="en-GB" dirty="0" smtClean="0"/>
              <a:t>Highly efficient</a:t>
            </a:r>
          </a:p>
          <a:p>
            <a:r>
              <a:rPr lang="en-GB" dirty="0" smtClean="0"/>
              <a:t>But up to 1.8 X0 </a:t>
            </a:r>
          </a:p>
          <a:p>
            <a:pPr lvl="1"/>
            <a:r>
              <a:rPr lang="en-GB" dirty="0" smtClean="0"/>
              <a:t>Nuclear interactions</a:t>
            </a:r>
          </a:p>
          <a:p>
            <a:pPr lvl="1"/>
            <a:r>
              <a:rPr lang="en-GB" dirty="0">
                <a:latin typeface="Symbol" charset="2"/>
                <a:cs typeface="Symbol" charset="2"/>
              </a:rPr>
              <a:t>g</a:t>
            </a:r>
            <a:r>
              <a:rPr lang="en-GB" dirty="0" smtClean="0"/>
              <a:t> conversions</a:t>
            </a:r>
          </a:p>
          <a:p>
            <a:pPr lvl="1"/>
            <a:r>
              <a:rPr lang="en-GB" dirty="0" smtClean="0"/>
              <a:t>e- brems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13852" y="133533"/>
            <a:ext cx="7408532" cy="5463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FF0000"/>
                </a:solidFill>
              </a:rPr>
              <a:t>Tracking system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57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Latsis Symposium 2013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ABE4-F821-2C40-A480-3DF2E91E6F51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33350"/>
            <a:ext cx="7407275" cy="5461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Tracking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Efficient also for secondary tracks</a:t>
            </a:r>
          </a:p>
          <a:p>
            <a:r>
              <a:rPr lang="en-GB" dirty="0" smtClean="0"/>
              <a:t>Secondary tracks </a:t>
            </a:r>
            <a:br>
              <a:rPr lang="en-GB" dirty="0" smtClean="0"/>
            </a:br>
            <a:r>
              <a:rPr lang="en-GB" dirty="0" smtClean="0"/>
              <a:t>used in PF:</a:t>
            </a:r>
          </a:p>
          <a:p>
            <a:pPr lvl="1"/>
            <a:r>
              <a:rPr lang="en-GB" dirty="0" smtClean="0"/>
              <a:t>Charged hadrons from nuclear interactions</a:t>
            </a:r>
          </a:p>
          <a:p>
            <a:pPr lvl="2"/>
            <a:r>
              <a:rPr lang="en-GB" dirty="0" smtClean="0"/>
              <a:t>No double-counting of the primary track momentum</a:t>
            </a:r>
          </a:p>
          <a:p>
            <a:pPr lvl="1"/>
            <a:r>
              <a:rPr lang="en-GB" dirty="0" smtClean="0"/>
              <a:t>Conversion electrons </a:t>
            </a:r>
          </a:p>
          <a:p>
            <a:pPr lvl="2"/>
            <a:r>
              <a:rPr lang="en-GB" dirty="0" smtClean="0"/>
              <a:t>Converted brems </a:t>
            </a:r>
            <a:br>
              <a:rPr lang="en-GB" dirty="0" smtClean="0"/>
            </a:br>
            <a:r>
              <a:rPr lang="en-GB" dirty="0" smtClean="0"/>
              <a:t>from electrons</a:t>
            </a:r>
            <a:br>
              <a:rPr lang="en-GB" dirty="0" smtClean="0"/>
            </a:br>
            <a:endParaRPr lang="en-GB" dirty="0" smtClean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4294967295"/>
          </p:nvPr>
        </p:nvSpPr>
        <p:spPr>
          <a:xfrm>
            <a:off x="5180013" y="1600200"/>
            <a:ext cx="3963987" cy="84772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GB" dirty="0" smtClean="0"/>
              <a:t>Nuclear interaction vertices </a:t>
            </a:r>
            <a:endParaRPr lang="en-GB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6057" y="2081526"/>
            <a:ext cx="4468428" cy="441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80200" y="3054450"/>
            <a:ext cx="234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Displaced beam pipe!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7" idx="2"/>
          </p:cNvCxnSpPr>
          <p:nvPr/>
        </p:nvCxnSpPr>
        <p:spPr>
          <a:xfrm rot="5400000">
            <a:off x="6680933" y="3604457"/>
            <a:ext cx="551034" cy="18968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447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Latsis Symposium 2013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8157-4CD9-8944-8EE9-4C7FE630753E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567764" y="1484313"/>
            <a:ext cx="8229600" cy="3281922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  <a:latin typeface="Arial"/>
                <a:cs typeface="Arial"/>
              </a:rPr>
              <a:t>Backup slides </a:t>
            </a:r>
            <a:br>
              <a:rPr lang="en-GB" sz="54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GB" sz="5400" b="1" dirty="0" smtClean="0">
                <a:solidFill>
                  <a:srgbClr val="FF0000"/>
                </a:solidFill>
                <a:latin typeface="Arial"/>
                <a:cs typeface="Arial"/>
              </a:rPr>
              <a:t>on </a:t>
            </a:r>
            <a:br>
              <a:rPr lang="en-GB" sz="54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r>
              <a:rPr lang="en-GB" sz="5400" b="1" dirty="0" smtClean="0">
                <a:solidFill>
                  <a:srgbClr val="FF0000"/>
                </a:solidFill>
                <a:latin typeface="Arial"/>
                <a:cs typeface="Arial"/>
              </a:rPr>
              <a:t>PF clustering</a:t>
            </a:r>
            <a:endParaRPr lang="en-GB" sz="5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025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650" y="1749425"/>
            <a:ext cx="6332976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2288246" y="5008332"/>
            <a:ext cx="915702" cy="1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755829" y="4558622"/>
            <a:ext cx="897829" cy="1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357432" y="4011265"/>
            <a:ext cx="1845173" cy="1489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2770753" y="3597944"/>
            <a:ext cx="1845175" cy="9756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3205538" y="3163160"/>
            <a:ext cx="1898093" cy="18451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 flipV="1">
            <a:off x="3203949" y="4110501"/>
            <a:ext cx="1899680" cy="89941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 flipV="1">
            <a:off x="3203948" y="5008331"/>
            <a:ext cx="977195" cy="15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V="1">
            <a:off x="3294150" y="3223508"/>
            <a:ext cx="947341" cy="8266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 flipH="1" flipV="1">
            <a:off x="3707471" y="3636830"/>
            <a:ext cx="947343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4169110" y="3175983"/>
            <a:ext cx="946552" cy="9224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4181937" y="4110501"/>
            <a:ext cx="92169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3731830" y="4559020"/>
            <a:ext cx="897831" cy="7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 flipV="1">
            <a:off x="2288247" y="4110499"/>
            <a:ext cx="1892895" cy="8994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 flipV="1">
            <a:off x="3203948" y="4110498"/>
            <a:ext cx="976400" cy="7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4114449" y="4045398"/>
            <a:ext cx="131798" cy="13179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5" name="Oval 64"/>
          <p:cNvSpPr/>
          <p:nvPr/>
        </p:nvSpPr>
        <p:spPr>
          <a:xfrm>
            <a:off x="3139640" y="4942432"/>
            <a:ext cx="131798" cy="13179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Latsis Symposium 2013</a:t>
            </a:r>
            <a:endParaRPr lang="en-GB" dirty="0" smtClean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ABE4-F821-2C40-A480-3DF2E91E6F51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23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PF Clustering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8" name="Content Placeholder 13"/>
          <p:cNvSpPr>
            <a:spLocks noGrp="1"/>
          </p:cNvSpPr>
          <p:nvPr>
            <p:ph sz="half" idx="4294967295"/>
          </p:nvPr>
        </p:nvSpPr>
        <p:spPr>
          <a:xfrm>
            <a:off x="6056313" y="1600200"/>
            <a:ext cx="3087687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Used in:</a:t>
            </a:r>
          </a:p>
          <a:p>
            <a:pPr lvl="1"/>
            <a:r>
              <a:rPr lang="en-GB" sz="2000" dirty="0" smtClean="0"/>
              <a:t>ECAL, HCAL, preshower</a:t>
            </a:r>
          </a:p>
          <a:p>
            <a:r>
              <a:rPr lang="en-GB" sz="2400" dirty="0" smtClean="0"/>
              <a:t>Iterative, </a:t>
            </a:r>
            <a:br>
              <a:rPr lang="en-GB" sz="2400" dirty="0" smtClean="0"/>
            </a:br>
            <a:r>
              <a:rPr lang="en-GB" sz="2400" dirty="0" smtClean="0"/>
              <a:t>energy sharing</a:t>
            </a:r>
          </a:p>
          <a:p>
            <a:pPr lvl="1"/>
            <a:r>
              <a:rPr lang="en-GB" sz="2000" dirty="0" smtClean="0"/>
              <a:t>Gaussian shower profile with fixed σ</a:t>
            </a:r>
          </a:p>
          <a:p>
            <a:r>
              <a:rPr lang="en-GB" sz="2400" dirty="0" smtClean="0"/>
              <a:t>Seed thresholds</a:t>
            </a:r>
          </a:p>
          <a:p>
            <a:pPr lvl="1"/>
            <a:r>
              <a:rPr lang="en-GB" sz="2000" dirty="0" smtClean="0"/>
              <a:t>ECAL : E &gt; 0.23 </a:t>
            </a:r>
            <a:r>
              <a:rPr lang="en-GB" sz="2000" dirty="0"/>
              <a:t>G</a:t>
            </a:r>
            <a:r>
              <a:rPr lang="en-GB" sz="2000" dirty="0" smtClean="0"/>
              <a:t>eV</a:t>
            </a:r>
          </a:p>
          <a:p>
            <a:pPr lvl="1"/>
            <a:r>
              <a:rPr lang="en-GB" sz="2000" dirty="0" smtClean="0"/>
              <a:t>HCAL : E &gt; 0.8 GeV</a:t>
            </a:r>
          </a:p>
        </p:txBody>
      </p:sp>
    </p:spTree>
    <p:extLst>
      <p:ext uri="{BB962C8B-B14F-4D97-AF65-F5344CB8AC3E}">
        <p14:creationId xmlns:p14="http://schemas.microsoft.com/office/powerpoint/2010/main" val="2041500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650" y="1749425"/>
            <a:ext cx="6332976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Latsis Symposium 2013</a:t>
            </a:r>
            <a:endParaRPr lang="en-GB" dirty="0" smtClean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ABE4-F821-2C40-A480-3DF2E91E6F51}" type="slidenum">
              <a:rPr lang="en-GB" smtClean="0"/>
              <a:pPr/>
              <a:t>35</a:t>
            </a:fld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4294967295"/>
          </p:nvPr>
        </p:nvSpPr>
        <p:spPr>
          <a:xfrm>
            <a:off x="6056313" y="1600200"/>
            <a:ext cx="3087687" cy="452596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Used in:</a:t>
            </a:r>
          </a:p>
          <a:p>
            <a:pPr lvl="1"/>
            <a:r>
              <a:rPr lang="en-GB" sz="2000" dirty="0" smtClean="0"/>
              <a:t>ECAL, HCAL, preshower</a:t>
            </a:r>
          </a:p>
          <a:p>
            <a:r>
              <a:rPr lang="en-GB" sz="2400" dirty="0" smtClean="0"/>
              <a:t>Iterative, </a:t>
            </a:r>
            <a:br>
              <a:rPr lang="en-GB" sz="2400" dirty="0" smtClean="0"/>
            </a:br>
            <a:r>
              <a:rPr lang="en-GB" sz="2400" dirty="0" smtClean="0"/>
              <a:t>energy sharing</a:t>
            </a:r>
          </a:p>
          <a:p>
            <a:pPr lvl="1"/>
            <a:r>
              <a:rPr lang="en-GB" sz="2000" dirty="0" smtClean="0"/>
              <a:t>Gaussian shower profile with fixed σ</a:t>
            </a:r>
          </a:p>
          <a:p>
            <a:r>
              <a:rPr lang="en-GB" sz="2400" dirty="0" smtClean="0"/>
              <a:t>Seed thresholds</a:t>
            </a:r>
          </a:p>
          <a:p>
            <a:pPr lvl="1"/>
            <a:r>
              <a:rPr lang="en-GB" sz="2000" dirty="0" smtClean="0"/>
              <a:t>ECAL : E &gt; 0.23 </a:t>
            </a:r>
            <a:r>
              <a:rPr lang="en-GB" sz="2000" dirty="0"/>
              <a:t>G</a:t>
            </a:r>
            <a:r>
              <a:rPr lang="en-GB" sz="2000" dirty="0" smtClean="0"/>
              <a:t>eV</a:t>
            </a:r>
          </a:p>
          <a:p>
            <a:pPr lvl="1"/>
            <a:r>
              <a:rPr lang="en-GB" sz="2000" dirty="0" smtClean="0"/>
              <a:t>HCAL : E &gt; 0.8 GeV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PF Clustering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288246" y="5008332"/>
            <a:ext cx="754762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2675360" y="4478151"/>
            <a:ext cx="897829" cy="16253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2276167" y="3930000"/>
            <a:ext cx="1845174" cy="31149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2689490" y="3516677"/>
            <a:ext cx="1845172" cy="11381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3043010" y="3163159"/>
            <a:ext cx="2060623" cy="18451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 flipV="1">
            <a:off x="3043009" y="4110501"/>
            <a:ext cx="2060621" cy="89783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3043008" y="5008330"/>
            <a:ext cx="1138134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16200000" flipV="1">
            <a:off x="3331774" y="3185886"/>
            <a:ext cx="1027840" cy="98238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V="1">
            <a:off x="3745890" y="3600000"/>
            <a:ext cx="1027048" cy="15495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5400000" flipH="1" flipV="1">
            <a:off x="4209994" y="3297364"/>
            <a:ext cx="1027045" cy="7602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4336888" y="4110502"/>
            <a:ext cx="766741" cy="805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3849957" y="4521400"/>
            <a:ext cx="817329" cy="1565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10800000" flipV="1">
            <a:off x="2288248" y="4191000"/>
            <a:ext cx="2048640" cy="81891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10800000">
            <a:off x="3203950" y="4111299"/>
            <a:ext cx="1132938" cy="797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320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Latsis Symposium 2013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8157-4CD9-8944-8EE9-4C7FE630753E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0" y="1484313"/>
            <a:ext cx="8229600" cy="700087"/>
          </a:xfrm>
        </p:spPr>
        <p:txBody>
          <a:bodyPr>
            <a:noAutofit/>
          </a:bodyPr>
          <a:lstStyle/>
          <a:p>
            <a:r>
              <a:rPr lang="en-GB" sz="5400" b="1" dirty="0" smtClean="0">
                <a:solidFill>
                  <a:srgbClr val="FF0000"/>
                </a:solidFill>
                <a:latin typeface="Arial"/>
                <a:cs typeface="Arial"/>
              </a:rPr>
              <a:t>Other Backup slides </a:t>
            </a:r>
            <a:br>
              <a:rPr lang="en-GB" sz="5400" b="1" dirty="0" smtClean="0">
                <a:solidFill>
                  <a:srgbClr val="FF0000"/>
                </a:solidFill>
                <a:latin typeface="Arial"/>
                <a:cs typeface="Arial"/>
              </a:rPr>
            </a:br>
            <a:endParaRPr lang="en-GB" sz="5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2446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8PFrespons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87488" y="397659"/>
            <a:ext cx="5636381" cy="68580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Latsis Symposium 2013</a:t>
            </a:r>
            <a:endParaRPr lang="en-GB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fld id="{BDE78157-4CD9-8944-8EE9-4C7FE630753E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33897" y="97512"/>
            <a:ext cx="73639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MET response</a:t>
            </a:r>
          </a:p>
        </p:txBody>
      </p:sp>
    </p:spTree>
    <p:extLst>
      <p:ext uri="{BB962C8B-B14F-4D97-AF65-F5344CB8AC3E}">
        <p14:creationId xmlns:p14="http://schemas.microsoft.com/office/powerpoint/2010/main" val="2662106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Latsis Symposium 2013</a:t>
            </a:r>
            <a:endParaRPr lang="en-GB" dirty="0" smtClean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8157-4CD9-8944-8EE9-4C7FE630753E}" type="slidenum">
              <a:rPr lang="en-GB" smtClean="0"/>
              <a:pPr/>
              <a:t>38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80403" y="5126334"/>
            <a:ext cx="1665919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Factor 2 improvement at low pT 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104662" y="5126334"/>
            <a:ext cx="558213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Particle Flow converges to a calorimetric measurement at  high </a:t>
            </a:r>
            <a:r>
              <a:rPr lang="en-GB" dirty="0" err="1" smtClean="0"/>
              <a:t>pT</a:t>
            </a:r>
            <a:r>
              <a:rPr lang="en-GB" dirty="0" smtClean="0"/>
              <a:t> when calorimetric clusters corresponding to different particles cannot be separated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2882" b="5518"/>
          <a:stretch/>
        </p:blipFill>
        <p:spPr>
          <a:xfrm>
            <a:off x="0" y="858740"/>
            <a:ext cx="4222640" cy="39724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689"/>
          <a:stretch/>
        </p:blipFill>
        <p:spPr>
          <a:xfrm>
            <a:off x="3964217" y="1090353"/>
            <a:ext cx="4631335" cy="394605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3897" y="97512"/>
            <a:ext cx="73639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Jet energy resolution (MC)</a:t>
            </a:r>
          </a:p>
        </p:txBody>
      </p:sp>
    </p:spTree>
    <p:extLst>
      <p:ext uri="{BB962C8B-B14F-4D97-AF65-F5344CB8AC3E}">
        <p14:creationId xmlns:p14="http://schemas.microsoft.com/office/powerpoint/2010/main" val="3956650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Latsis Symposium 2013</a:t>
            </a:r>
            <a:endParaRPr lang="en-GB" dirty="0" smtClean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8157-4CD9-8944-8EE9-4C7FE630753E}" type="slidenum">
              <a:rPr lang="en-GB" smtClean="0"/>
              <a:pPr/>
              <a:t>39</a:t>
            </a:fld>
            <a:endParaRPr lang="en-GB" dirty="0"/>
          </a:p>
        </p:txBody>
      </p:sp>
      <p:pic>
        <p:nvPicPr>
          <p:cNvPr id="6" name="Content Placeholder 5" descr="Figure_009-a.pn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t="-22249" b="-22249"/>
          <a:stretch>
            <a:fillRect/>
          </a:stretch>
        </p:blipFill>
        <p:spPr>
          <a:xfrm>
            <a:off x="0" y="1195388"/>
            <a:ext cx="4040188" cy="3951287"/>
          </a:xfrm>
        </p:spPr>
      </p:pic>
      <p:pic>
        <p:nvPicPr>
          <p:cNvPr id="7" name="Content Placeholder 6" descr="Figure_009-b.png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 t="-22221" b="-22221"/>
          <a:stretch>
            <a:fillRect/>
          </a:stretch>
        </p:blipFill>
        <p:spPr>
          <a:xfrm>
            <a:off x="5102225" y="1195388"/>
            <a:ext cx="4041775" cy="3951287"/>
          </a:xfr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Jets : η and </a:t>
            </a:r>
            <a:r>
              <a:rPr lang="en-GB" b="1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ϕ </a:t>
            </a:r>
            <a:r>
              <a:rPr lang="en-GB" b="1" dirty="0" smtClean="0">
                <a:solidFill>
                  <a:srgbClr val="FF0000"/>
                </a:solidFill>
              </a:rPr>
              <a:t>Resolution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>
          <a:xfrm>
            <a:off x="0" y="1098550"/>
            <a:ext cx="4040188" cy="639763"/>
          </a:xfrm>
        </p:spPr>
        <p:txBody>
          <a:bodyPr/>
          <a:lstStyle/>
          <a:p>
            <a:r>
              <a:rPr lang="en-GB" dirty="0" smtClean="0"/>
              <a:t>η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4294967295"/>
          </p:nvPr>
        </p:nvSpPr>
        <p:spPr>
          <a:xfrm>
            <a:off x="5102225" y="1149350"/>
            <a:ext cx="4041775" cy="639763"/>
          </a:xfrm>
        </p:spPr>
        <p:txBody>
          <a:bodyPr/>
          <a:lstStyle/>
          <a:p>
            <a:r>
              <a:rPr lang="en-GB" dirty="0" smtClean="0">
                <a:latin typeface="Lucida Grande"/>
                <a:ea typeface="Lucida Grande"/>
                <a:cs typeface="Lucida Grande"/>
              </a:rPr>
              <a:t>ϕ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-220822" y="3627211"/>
            <a:ext cx="1138257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6200000">
            <a:off x="-555534" y="3398735"/>
            <a:ext cx="1449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1 HCAL tower</a:t>
            </a:r>
            <a:endParaRPr lang="en-GB" sz="16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10590" y="3058876"/>
            <a:ext cx="8718427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0590" y="4161189"/>
            <a:ext cx="870985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Content Placeholder 7" descr="pfJet_pt140.png"/>
          <p:cNvPicPr>
            <a:picLocks noChangeAspect="1"/>
          </p:cNvPicPr>
          <p:nvPr/>
        </p:nvPicPr>
        <p:blipFill>
          <a:blip r:embed="rId4"/>
          <a:srcRect l="-1408" r="-1408"/>
          <a:stretch>
            <a:fillRect/>
          </a:stretch>
        </p:blipFill>
        <p:spPr>
          <a:xfrm>
            <a:off x="5284395" y="4450160"/>
            <a:ext cx="2132406" cy="238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48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Latsis Symposium 2013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8157-4CD9-8944-8EE9-4C7FE630753E}" type="slidenum">
              <a:rPr lang="en-GB" smtClean="0"/>
              <a:pPr/>
              <a:t>4</a:t>
            </a:fld>
            <a:endParaRPr lang="en-GB" dirty="0"/>
          </a:p>
        </p:txBody>
      </p:sp>
      <p:grpSp>
        <p:nvGrpSpPr>
          <p:cNvPr id="13" name="Group 12"/>
          <p:cNvGrpSpPr/>
          <p:nvPr/>
        </p:nvGrpSpPr>
        <p:grpSpPr>
          <a:xfrm>
            <a:off x="3094129" y="749012"/>
            <a:ext cx="6049871" cy="4740843"/>
            <a:chOff x="3094129" y="620732"/>
            <a:chExt cx="6049871" cy="4740843"/>
          </a:xfrm>
        </p:grpSpPr>
        <p:pic>
          <p:nvPicPr>
            <p:cNvPr id="8" name="Picture 7" descr="Screen shot 2013-02-25 at 3.15.17 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681"/>
            <a:stretch/>
          </p:blipFill>
          <p:spPr>
            <a:xfrm>
              <a:off x="5274344" y="836133"/>
              <a:ext cx="3869656" cy="4525442"/>
            </a:xfrm>
            <a:prstGeom prst="rect">
              <a:avLst/>
            </a:prstGeom>
          </p:spPr>
        </p:pic>
        <p:sp>
          <p:nvSpPr>
            <p:cNvPr id="3" name="Right Arrow 2"/>
            <p:cNvSpPr/>
            <p:nvPr/>
          </p:nvSpPr>
          <p:spPr>
            <a:xfrm rot="1627619">
              <a:off x="3094129" y="1453690"/>
              <a:ext cx="2071021" cy="1715123"/>
            </a:xfrm>
            <a:prstGeom prst="rightArrow">
              <a:avLst/>
            </a:prstGeom>
            <a:solidFill>
              <a:srgbClr val="008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Particle Interaction &amp; Detection</a:t>
              </a:r>
              <a:endParaRPr lang="en-US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690496" y="620732"/>
              <a:ext cx="1725407" cy="64633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D</a:t>
              </a:r>
              <a:r>
                <a:rPr lang="en-US" b="1" dirty="0" smtClean="0"/>
                <a:t>etector measurements</a:t>
              </a:r>
              <a:endParaRPr lang="en-US" b="1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33897" y="97512"/>
            <a:ext cx="73639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rom particles to PF particles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24200" y="3344810"/>
            <a:ext cx="3429000" cy="1200328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Analysis  </a:t>
            </a:r>
          </a:p>
          <a:p>
            <a:pPr algn="ctr"/>
            <a:r>
              <a:rPr lang="en-US" sz="2400" b="1" dirty="0" smtClean="0"/>
              <a:t>as if it is done on generator level particles</a:t>
            </a:r>
            <a:endParaRPr lang="en-US" sz="2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449021" y="836133"/>
            <a:ext cx="3117492" cy="2838783"/>
            <a:chOff x="449021" y="836133"/>
            <a:chExt cx="3117492" cy="2838783"/>
          </a:xfrm>
        </p:grpSpPr>
        <p:sp>
          <p:nvSpPr>
            <p:cNvPr id="2" name="TextBox 1"/>
            <p:cNvSpPr txBox="1"/>
            <p:nvPr/>
          </p:nvSpPr>
          <p:spPr>
            <a:xfrm>
              <a:off x="449021" y="836133"/>
              <a:ext cx="3117492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“True” or generated particles</a:t>
              </a:r>
              <a:endParaRPr lang="en-US" b="1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69635" y="1032180"/>
              <a:ext cx="2177670" cy="2642736"/>
              <a:chOff x="5630526" y="1137910"/>
              <a:chExt cx="3058926" cy="3859783"/>
            </a:xfrm>
          </p:grpSpPr>
          <p:sp>
            <p:nvSpPr>
              <p:cNvPr id="21" name="Freeform 20"/>
              <p:cNvSpPr/>
              <p:nvPr/>
            </p:nvSpPr>
            <p:spPr>
              <a:xfrm rot="20092856">
                <a:off x="6603091" y="3279511"/>
                <a:ext cx="597434" cy="1676743"/>
              </a:xfrm>
              <a:custGeom>
                <a:avLst/>
                <a:gdLst>
                  <a:gd name="connsiteX0" fmla="*/ 79587 w 597434"/>
                  <a:gd name="connsiteY0" fmla="*/ 1676743 h 1676743"/>
                  <a:gd name="connsiteX1" fmla="*/ 42598 w 597434"/>
                  <a:gd name="connsiteY1" fmla="*/ 813713 h 1676743"/>
                  <a:gd name="connsiteX2" fmla="*/ 597434 w 597434"/>
                  <a:gd name="connsiteY2" fmla="*/ 0 h 1676743"/>
                  <a:gd name="connsiteX3" fmla="*/ 597434 w 597434"/>
                  <a:gd name="connsiteY3" fmla="*/ 0 h 1676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7434" h="1676743">
                    <a:moveTo>
                      <a:pt x="79587" y="1676743"/>
                    </a:moveTo>
                    <a:cubicBezTo>
                      <a:pt x="17938" y="1384956"/>
                      <a:pt x="-43710" y="1093170"/>
                      <a:pt x="42598" y="813713"/>
                    </a:cubicBezTo>
                    <a:cubicBezTo>
                      <a:pt x="128906" y="534256"/>
                      <a:pt x="597434" y="0"/>
                      <a:pt x="597434" y="0"/>
                    </a:cubicBezTo>
                    <a:lnTo>
                      <a:pt x="597434" y="0"/>
                    </a:lnTo>
                  </a:path>
                </a:pathLst>
              </a:custGeom>
              <a:ln>
                <a:solidFill>
                  <a:srgbClr val="00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 rot="20434828" flipH="1">
                <a:off x="6498007" y="3279510"/>
                <a:ext cx="308823" cy="1676743"/>
              </a:xfrm>
              <a:custGeom>
                <a:avLst/>
                <a:gdLst>
                  <a:gd name="connsiteX0" fmla="*/ 79587 w 597434"/>
                  <a:gd name="connsiteY0" fmla="*/ 1676743 h 1676743"/>
                  <a:gd name="connsiteX1" fmla="*/ 42598 w 597434"/>
                  <a:gd name="connsiteY1" fmla="*/ 813713 h 1676743"/>
                  <a:gd name="connsiteX2" fmla="*/ 597434 w 597434"/>
                  <a:gd name="connsiteY2" fmla="*/ 0 h 1676743"/>
                  <a:gd name="connsiteX3" fmla="*/ 597434 w 597434"/>
                  <a:gd name="connsiteY3" fmla="*/ 0 h 1676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7434" h="1676743">
                    <a:moveTo>
                      <a:pt x="79587" y="1676743"/>
                    </a:moveTo>
                    <a:cubicBezTo>
                      <a:pt x="17938" y="1384956"/>
                      <a:pt x="-43710" y="1093170"/>
                      <a:pt x="42598" y="813713"/>
                    </a:cubicBezTo>
                    <a:cubicBezTo>
                      <a:pt x="128906" y="534256"/>
                      <a:pt x="597434" y="0"/>
                      <a:pt x="597434" y="0"/>
                    </a:cubicBezTo>
                    <a:lnTo>
                      <a:pt x="597434" y="0"/>
                    </a:lnTo>
                  </a:path>
                </a:pathLst>
              </a:custGeom>
              <a:ln>
                <a:solidFill>
                  <a:srgbClr val="00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Freeform 22"/>
              <p:cNvSpPr/>
              <p:nvPr/>
            </p:nvSpPr>
            <p:spPr>
              <a:xfrm rot="1018143" flipH="1">
                <a:off x="7036727" y="3272503"/>
                <a:ext cx="308823" cy="1676743"/>
              </a:xfrm>
              <a:custGeom>
                <a:avLst/>
                <a:gdLst>
                  <a:gd name="connsiteX0" fmla="*/ 79587 w 597434"/>
                  <a:gd name="connsiteY0" fmla="*/ 1676743 h 1676743"/>
                  <a:gd name="connsiteX1" fmla="*/ 42598 w 597434"/>
                  <a:gd name="connsiteY1" fmla="*/ 813713 h 1676743"/>
                  <a:gd name="connsiteX2" fmla="*/ 597434 w 597434"/>
                  <a:gd name="connsiteY2" fmla="*/ 0 h 1676743"/>
                  <a:gd name="connsiteX3" fmla="*/ 597434 w 597434"/>
                  <a:gd name="connsiteY3" fmla="*/ 0 h 1676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7434" h="1676743">
                    <a:moveTo>
                      <a:pt x="79587" y="1676743"/>
                    </a:moveTo>
                    <a:cubicBezTo>
                      <a:pt x="17938" y="1384956"/>
                      <a:pt x="-43710" y="1093170"/>
                      <a:pt x="42598" y="813713"/>
                    </a:cubicBezTo>
                    <a:cubicBezTo>
                      <a:pt x="128906" y="534256"/>
                      <a:pt x="597434" y="0"/>
                      <a:pt x="597434" y="0"/>
                    </a:cubicBezTo>
                    <a:lnTo>
                      <a:pt x="597434" y="0"/>
                    </a:lnTo>
                  </a:path>
                </a:pathLst>
              </a:custGeom>
              <a:ln>
                <a:solidFill>
                  <a:srgbClr val="00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 rot="633812">
                <a:off x="7113061" y="3320950"/>
                <a:ext cx="597434" cy="1676743"/>
              </a:xfrm>
              <a:custGeom>
                <a:avLst/>
                <a:gdLst>
                  <a:gd name="connsiteX0" fmla="*/ 79587 w 597434"/>
                  <a:gd name="connsiteY0" fmla="*/ 1676743 h 1676743"/>
                  <a:gd name="connsiteX1" fmla="*/ 42598 w 597434"/>
                  <a:gd name="connsiteY1" fmla="*/ 813713 h 1676743"/>
                  <a:gd name="connsiteX2" fmla="*/ 597434 w 597434"/>
                  <a:gd name="connsiteY2" fmla="*/ 0 h 1676743"/>
                  <a:gd name="connsiteX3" fmla="*/ 597434 w 597434"/>
                  <a:gd name="connsiteY3" fmla="*/ 0 h 1676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7434" h="1676743">
                    <a:moveTo>
                      <a:pt x="79587" y="1676743"/>
                    </a:moveTo>
                    <a:cubicBezTo>
                      <a:pt x="17938" y="1384956"/>
                      <a:pt x="-43710" y="1093170"/>
                      <a:pt x="42598" y="813713"/>
                    </a:cubicBezTo>
                    <a:cubicBezTo>
                      <a:pt x="128906" y="534256"/>
                      <a:pt x="597434" y="0"/>
                      <a:pt x="597434" y="0"/>
                    </a:cubicBezTo>
                    <a:lnTo>
                      <a:pt x="597434" y="0"/>
                    </a:lnTo>
                  </a:path>
                </a:pathLst>
              </a:custGeom>
              <a:ln>
                <a:solidFill>
                  <a:srgbClr val="00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Arrow Connector 24"/>
              <p:cNvCxnSpPr/>
              <p:nvPr/>
            </p:nvCxnSpPr>
            <p:spPr>
              <a:xfrm flipH="1" flipV="1">
                <a:off x="6639510" y="1565782"/>
                <a:ext cx="407461" cy="3369457"/>
              </a:xfrm>
              <a:prstGeom prst="straightConnector1">
                <a:avLst/>
              </a:prstGeom>
              <a:ln w="28575" cmpd="sng">
                <a:solidFill>
                  <a:srgbClr val="00006C"/>
                </a:solidFill>
                <a:prstDash val="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Freeform 25"/>
              <p:cNvSpPr/>
              <p:nvPr/>
            </p:nvSpPr>
            <p:spPr>
              <a:xfrm>
                <a:off x="6971043" y="1310516"/>
                <a:ext cx="1174104" cy="3624723"/>
              </a:xfrm>
              <a:custGeom>
                <a:avLst/>
                <a:gdLst>
                  <a:gd name="connsiteX0" fmla="*/ 52103 w 1174104"/>
                  <a:gd name="connsiteY0" fmla="*/ 3624723 h 3624723"/>
                  <a:gd name="connsiteX1" fmla="*/ 89092 w 1174104"/>
                  <a:gd name="connsiteY1" fmla="*/ 2169902 h 3624723"/>
                  <a:gd name="connsiteX2" fmla="*/ 878192 w 1174104"/>
                  <a:gd name="connsiteY2" fmla="*/ 1208241 h 3624723"/>
                  <a:gd name="connsiteX3" fmla="*/ 1174104 w 1174104"/>
                  <a:gd name="connsiteY3" fmla="*/ 0 h 3624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4104" h="3624723">
                    <a:moveTo>
                      <a:pt x="52103" y="3624723"/>
                    </a:moveTo>
                    <a:cubicBezTo>
                      <a:pt x="1757" y="3098686"/>
                      <a:pt x="-48589" y="2572649"/>
                      <a:pt x="89092" y="2169902"/>
                    </a:cubicBezTo>
                    <a:cubicBezTo>
                      <a:pt x="226773" y="1767155"/>
                      <a:pt x="697357" y="1569891"/>
                      <a:pt x="878192" y="1208241"/>
                    </a:cubicBezTo>
                    <a:cubicBezTo>
                      <a:pt x="1059027" y="846591"/>
                      <a:pt x="1174104" y="0"/>
                      <a:pt x="1174104" y="0"/>
                    </a:cubicBezTo>
                  </a:path>
                </a:pathLst>
              </a:custGeom>
              <a:ln>
                <a:solidFill>
                  <a:srgbClr val="E82434"/>
                </a:solidFill>
                <a:prstDash val="dash"/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 flipV="1">
                <a:off x="7042465" y="2872655"/>
                <a:ext cx="1149573" cy="2060820"/>
              </a:xfrm>
              <a:prstGeom prst="straightConnector1">
                <a:avLst/>
              </a:prstGeom>
              <a:ln w="12700" cmpd="sng">
                <a:solidFill>
                  <a:srgbClr val="008000"/>
                </a:solidFill>
                <a:prstDash val="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7678353" y="1137910"/>
                <a:ext cx="3642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Symbol" charset="2"/>
                    <a:cs typeface="Symbol" charset="2"/>
                  </a:rPr>
                  <a:t>m</a:t>
                </a:r>
                <a:endParaRPr lang="en-US" sz="2400" b="1" dirty="0">
                  <a:solidFill>
                    <a:srgbClr val="FF0000"/>
                  </a:solidFill>
                  <a:latin typeface="Symbol" charset="2"/>
                  <a:cs typeface="Symbol" charset="2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809420" y="2009625"/>
                <a:ext cx="1140470" cy="764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/>
                    </a:solidFill>
                  </a:rPr>
                  <a:t>neutral hadron</a:t>
                </a:r>
                <a:endParaRPr lang="en-US" sz="14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630526" y="3807045"/>
                <a:ext cx="1282287" cy="764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charged hadrons</a:t>
                </a:r>
                <a:endParaRPr lang="en-US" sz="1400" b="1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678353" y="2983884"/>
                <a:ext cx="1011099" cy="449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8000"/>
                    </a:solidFill>
                  </a:rPr>
                  <a:t>photon</a:t>
                </a:r>
                <a:endParaRPr lang="en-US" sz="1400" b="1" dirty="0">
                  <a:solidFill>
                    <a:srgbClr val="008000"/>
                  </a:solidFill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334541" y="3759509"/>
            <a:ext cx="4917146" cy="2739800"/>
            <a:chOff x="334541" y="3759509"/>
            <a:chExt cx="4917146" cy="2739800"/>
          </a:xfrm>
        </p:grpSpPr>
        <p:sp>
          <p:nvSpPr>
            <p:cNvPr id="10" name="Left Arrow 9"/>
            <p:cNvSpPr/>
            <p:nvPr/>
          </p:nvSpPr>
          <p:spPr>
            <a:xfrm rot="20756068">
              <a:off x="3378627" y="4628050"/>
              <a:ext cx="1873060" cy="1128197"/>
            </a:xfrm>
            <a:prstGeom prst="leftArrow">
              <a:avLst/>
            </a:prstGeom>
            <a:solidFill>
              <a:srgbClr val="008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Particle Flow reconstruction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7741" y="3759509"/>
              <a:ext cx="2309571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PF particles</a:t>
              </a:r>
              <a:endParaRPr lang="en-US" b="1" dirty="0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334541" y="3976580"/>
              <a:ext cx="2177670" cy="2522729"/>
              <a:chOff x="5630526" y="1137910"/>
              <a:chExt cx="3058926" cy="3859783"/>
            </a:xfrm>
          </p:grpSpPr>
          <p:sp>
            <p:nvSpPr>
              <p:cNvPr id="33" name="Freeform 32"/>
              <p:cNvSpPr/>
              <p:nvPr/>
            </p:nvSpPr>
            <p:spPr>
              <a:xfrm rot="20092856">
                <a:off x="6603091" y="3279511"/>
                <a:ext cx="597434" cy="1676743"/>
              </a:xfrm>
              <a:custGeom>
                <a:avLst/>
                <a:gdLst>
                  <a:gd name="connsiteX0" fmla="*/ 79587 w 597434"/>
                  <a:gd name="connsiteY0" fmla="*/ 1676743 h 1676743"/>
                  <a:gd name="connsiteX1" fmla="*/ 42598 w 597434"/>
                  <a:gd name="connsiteY1" fmla="*/ 813713 h 1676743"/>
                  <a:gd name="connsiteX2" fmla="*/ 597434 w 597434"/>
                  <a:gd name="connsiteY2" fmla="*/ 0 h 1676743"/>
                  <a:gd name="connsiteX3" fmla="*/ 597434 w 597434"/>
                  <a:gd name="connsiteY3" fmla="*/ 0 h 1676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7434" h="1676743">
                    <a:moveTo>
                      <a:pt x="79587" y="1676743"/>
                    </a:moveTo>
                    <a:cubicBezTo>
                      <a:pt x="17938" y="1384956"/>
                      <a:pt x="-43710" y="1093170"/>
                      <a:pt x="42598" y="813713"/>
                    </a:cubicBezTo>
                    <a:cubicBezTo>
                      <a:pt x="128906" y="534256"/>
                      <a:pt x="597434" y="0"/>
                      <a:pt x="597434" y="0"/>
                    </a:cubicBezTo>
                    <a:lnTo>
                      <a:pt x="597434" y="0"/>
                    </a:lnTo>
                  </a:path>
                </a:pathLst>
              </a:custGeom>
              <a:ln>
                <a:solidFill>
                  <a:srgbClr val="00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 33"/>
              <p:cNvSpPr/>
              <p:nvPr/>
            </p:nvSpPr>
            <p:spPr>
              <a:xfrm rot="20434828" flipH="1">
                <a:off x="6498007" y="3279510"/>
                <a:ext cx="308823" cy="1676743"/>
              </a:xfrm>
              <a:custGeom>
                <a:avLst/>
                <a:gdLst>
                  <a:gd name="connsiteX0" fmla="*/ 79587 w 597434"/>
                  <a:gd name="connsiteY0" fmla="*/ 1676743 h 1676743"/>
                  <a:gd name="connsiteX1" fmla="*/ 42598 w 597434"/>
                  <a:gd name="connsiteY1" fmla="*/ 813713 h 1676743"/>
                  <a:gd name="connsiteX2" fmla="*/ 597434 w 597434"/>
                  <a:gd name="connsiteY2" fmla="*/ 0 h 1676743"/>
                  <a:gd name="connsiteX3" fmla="*/ 597434 w 597434"/>
                  <a:gd name="connsiteY3" fmla="*/ 0 h 1676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7434" h="1676743">
                    <a:moveTo>
                      <a:pt x="79587" y="1676743"/>
                    </a:moveTo>
                    <a:cubicBezTo>
                      <a:pt x="17938" y="1384956"/>
                      <a:pt x="-43710" y="1093170"/>
                      <a:pt x="42598" y="813713"/>
                    </a:cubicBezTo>
                    <a:cubicBezTo>
                      <a:pt x="128906" y="534256"/>
                      <a:pt x="597434" y="0"/>
                      <a:pt x="597434" y="0"/>
                    </a:cubicBezTo>
                    <a:lnTo>
                      <a:pt x="597434" y="0"/>
                    </a:lnTo>
                  </a:path>
                </a:pathLst>
              </a:custGeom>
              <a:ln>
                <a:solidFill>
                  <a:srgbClr val="00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 34"/>
              <p:cNvSpPr/>
              <p:nvPr/>
            </p:nvSpPr>
            <p:spPr>
              <a:xfrm rot="1018143" flipH="1">
                <a:off x="7036727" y="3272503"/>
                <a:ext cx="308823" cy="1676743"/>
              </a:xfrm>
              <a:custGeom>
                <a:avLst/>
                <a:gdLst>
                  <a:gd name="connsiteX0" fmla="*/ 79587 w 597434"/>
                  <a:gd name="connsiteY0" fmla="*/ 1676743 h 1676743"/>
                  <a:gd name="connsiteX1" fmla="*/ 42598 w 597434"/>
                  <a:gd name="connsiteY1" fmla="*/ 813713 h 1676743"/>
                  <a:gd name="connsiteX2" fmla="*/ 597434 w 597434"/>
                  <a:gd name="connsiteY2" fmla="*/ 0 h 1676743"/>
                  <a:gd name="connsiteX3" fmla="*/ 597434 w 597434"/>
                  <a:gd name="connsiteY3" fmla="*/ 0 h 1676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7434" h="1676743">
                    <a:moveTo>
                      <a:pt x="79587" y="1676743"/>
                    </a:moveTo>
                    <a:cubicBezTo>
                      <a:pt x="17938" y="1384956"/>
                      <a:pt x="-43710" y="1093170"/>
                      <a:pt x="42598" y="813713"/>
                    </a:cubicBezTo>
                    <a:cubicBezTo>
                      <a:pt x="128906" y="534256"/>
                      <a:pt x="597434" y="0"/>
                      <a:pt x="597434" y="0"/>
                    </a:cubicBezTo>
                    <a:lnTo>
                      <a:pt x="597434" y="0"/>
                    </a:lnTo>
                  </a:path>
                </a:pathLst>
              </a:custGeom>
              <a:ln>
                <a:solidFill>
                  <a:srgbClr val="00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>
              <a:xfrm rot="633812">
                <a:off x="7113061" y="3320950"/>
                <a:ext cx="597434" cy="1676743"/>
              </a:xfrm>
              <a:custGeom>
                <a:avLst/>
                <a:gdLst>
                  <a:gd name="connsiteX0" fmla="*/ 79587 w 597434"/>
                  <a:gd name="connsiteY0" fmla="*/ 1676743 h 1676743"/>
                  <a:gd name="connsiteX1" fmla="*/ 42598 w 597434"/>
                  <a:gd name="connsiteY1" fmla="*/ 813713 h 1676743"/>
                  <a:gd name="connsiteX2" fmla="*/ 597434 w 597434"/>
                  <a:gd name="connsiteY2" fmla="*/ 0 h 1676743"/>
                  <a:gd name="connsiteX3" fmla="*/ 597434 w 597434"/>
                  <a:gd name="connsiteY3" fmla="*/ 0 h 1676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7434" h="1676743">
                    <a:moveTo>
                      <a:pt x="79587" y="1676743"/>
                    </a:moveTo>
                    <a:cubicBezTo>
                      <a:pt x="17938" y="1384956"/>
                      <a:pt x="-43710" y="1093170"/>
                      <a:pt x="42598" y="813713"/>
                    </a:cubicBezTo>
                    <a:cubicBezTo>
                      <a:pt x="128906" y="534256"/>
                      <a:pt x="597434" y="0"/>
                      <a:pt x="597434" y="0"/>
                    </a:cubicBezTo>
                    <a:lnTo>
                      <a:pt x="597434" y="0"/>
                    </a:lnTo>
                  </a:path>
                </a:pathLst>
              </a:custGeom>
              <a:ln>
                <a:solidFill>
                  <a:srgbClr val="000000"/>
                </a:solidFill>
                <a:headEnd type="none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" name="Straight Arrow Connector 36"/>
              <p:cNvCxnSpPr/>
              <p:nvPr/>
            </p:nvCxnSpPr>
            <p:spPr>
              <a:xfrm flipH="1" flipV="1">
                <a:off x="6639510" y="1565782"/>
                <a:ext cx="407461" cy="3369457"/>
              </a:xfrm>
              <a:prstGeom prst="straightConnector1">
                <a:avLst/>
              </a:prstGeom>
              <a:ln w="28575" cmpd="sng">
                <a:solidFill>
                  <a:srgbClr val="00006C"/>
                </a:solidFill>
                <a:prstDash val="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Freeform 37"/>
              <p:cNvSpPr/>
              <p:nvPr/>
            </p:nvSpPr>
            <p:spPr>
              <a:xfrm>
                <a:off x="6971043" y="1310516"/>
                <a:ext cx="1174104" cy="3624723"/>
              </a:xfrm>
              <a:custGeom>
                <a:avLst/>
                <a:gdLst>
                  <a:gd name="connsiteX0" fmla="*/ 52103 w 1174104"/>
                  <a:gd name="connsiteY0" fmla="*/ 3624723 h 3624723"/>
                  <a:gd name="connsiteX1" fmla="*/ 89092 w 1174104"/>
                  <a:gd name="connsiteY1" fmla="*/ 2169902 h 3624723"/>
                  <a:gd name="connsiteX2" fmla="*/ 878192 w 1174104"/>
                  <a:gd name="connsiteY2" fmla="*/ 1208241 h 3624723"/>
                  <a:gd name="connsiteX3" fmla="*/ 1174104 w 1174104"/>
                  <a:gd name="connsiteY3" fmla="*/ 0 h 3624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74104" h="3624723">
                    <a:moveTo>
                      <a:pt x="52103" y="3624723"/>
                    </a:moveTo>
                    <a:cubicBezTo>
                      <a:pt x="1757" y="3098686"/>
                      <a:pt x="-48589" y="2572649"/>
                      <a:pt x="89092" y="2169902"/>
                    </a:cubicBezTo>
                    <a:cubicBezTo>
                      <a:pt x="226773" y="1767155"/>
                      <a:pt x="697357" y="1569891"/>
                      <a:pt x="878192" y="1208241"/>
                    </a:cubicBezTo>
                    <a:cubicBezTo>
                      <a:pt x="1059027" y="846591"/>
                      <a:pt x="1174104" y="0"/>
                      <a:pt x="1174104" y="0"/>
                    </a:cubicBezTo>
                  </a:path>
                </a:pathLst>
              </a:custGeom>
              <a:ln>
                <a:solidFill>
                  <a:srgbClr val="E82434"/>
                </a:solidFill>
                <a:prstDash val="dash"/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 flipV="1">
                <a:off x="7042465" y="2872655"/>
                <a:ext cx="1149573" cy="2060820"/>
              </a:xfrm>
              <a:prstGeom prst="straightConnector1">
                <a:avLst/>
              </a:prstGeom>
              <a:ln w="12700" cmpd="sng">
                <a:solidFill>
                  <a:srgbClr val="008000"/>
                </a:solidFill>
                <a:prstDash val="dash"/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/>
              <p:cNvSpPr txBox="1"/>
              <p:nvPr/>
            </p:nvSpPr>
            <p:spPr>
              <a:xfrm>
                <a:off x="7678353" y="1137910"/>
                <a:ext cx="3642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Symbol" charset="2"/>
                    <a:cs typeface="Symbol" charset="2"/>
                  </a:rPr>
                  <a:t>m</a:t>
                </a:r>
                <a:endParaRPr lang="en-US" sz="2400" b="1" dirty="0">
                  <a:solidFill>
                    <a:srgbClr val="FF0000"/>
                  </a:solidFill>
                  <a:latin typeface="Symbol" charset="2"/>
                  <a:cs typeface="Symbol" charset="2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809420" y="2009625"/>
                <a:ext cx="1140470" cy="764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tx2"/>
                    </a:solidFill>
                  </a:rPr>
                  <a:t>neutral hadron</a:t>
                </a:r>
                <a:endParaRPr lang="en-US" sz="1400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630526" y="3807045"/>
                <a:ext cx="1282287" cy="764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charged hadrons</a:t>
                </a:r>
                <a:endParaRPr lang="en-US" sz="1400" b="1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7678353" y="2983884"/>
                <a:ext cx="1011099" cy="449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8000"/>
                    </a:solidFill>
                  </a:rPr>
                  <a:t>photon</a:t>
                </a:r>
                <a:endParaRPr lang="en-US" sz="1400" b="1" dirty="0">
                  <a:solidFill>
                    <a:srgbClr val="008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247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Latsis Symposium 2013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ABE4-F821-2C40-A480-3DF2E91E6F51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-16715"/>
            <a:ext cx="8229600" cy="1143000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Recipe for a good particle flow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3" name="Content Placeholder 12" descr="pfJet_pt140.pn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-1408" r="-1408"/>
          <a:stretch>
            <a:fillRect/>
          </a:stretch>
        </p:blipFill>
        <p:spPr>
          <a:xfrm>
            <a:off x="0" y="1600200"/>
            <a:ext cx="4038600" cy="4525963"/>
          </a:xfrm>
        </p:spPr>
      </p:pic>
      <p:sp>
        <p:nvSpPr>
          <p:cNvPr id="12" name="Content Placeholder 11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Separate neutrals </a:t>
            </a:r>
            <a:br>
              <a:rPr lang="en-GB" dirty="0" smtClean="0"/>
            </a:br>
            <a:r>
              <a:rPr lang="en-GB" dirty="0" smtClean="0"/>
              <a:t>from charged hadrons </a:t>
            </a:r>
          </a:p>
          <a:p>
            <a:pPr lvl="1"/>
            <a:r>
              <a:rPr lang="en-GB" dirty="0" smtClean="0"/>
              <a:t>Field integral (BxR)</a:t>
            </a:r>
          </a:p>
          <a:p>
            <a:pPr lvl="1"/>
            <a:r>
              <a:rPr lang="en-GB" dirty="0" smtClean="0"/>
              <a:t>Calorimeter granularity</a:t>
            </a:r>
          </a:p>
          <a:p>
            <a:r>
              <a:rPr lang="en-GB" dirty="0" smtClean="0"/>
              <a:t>Efficient tracking </a:t>
            </a:r>
          </a:p>
          <a:p>
            <a:r>
              <a:rPr lang="en-GB" dirty="0" smtClean="0"/>
              <a:t>Minimize material before calorimeters</a:t>
            </a:r>
          </a:p>
          <a:p>
            <a:r>
              <a:rPr lang="en-GB" dirty="0" smtClean="0"/>
              <a:t>Clever algorithm to compensate for detector imperfections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67155" y="5664498"/>
            <a:ext cx="169325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PF Jet, </a:t>
            </a:r>
          </a:p>
          <a:p>
            <a:r>
              <a:rPr lang="en-GB" dirty="0" smtClean="0"/>
              <a:t>pT = 140 GeV/c</a:t>
            </a:r>
          </a:p>
          <a:p>
            <a:r>
              <a:rPr lang="en-GB" dirty="0" smtClean="0"/>
              <a:t>Data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2683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Latsis Symposium 2013</a:t>
            </a:r>
            <a:endParaRPr lang="en-GB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ABE4-F821-2C40-A480-3DF2E91E6F51}" type="slidenum">
              <a:rPr lang="en-GB" smtClean="0"/>
              <a:pPr/>
              <a:t>41</a:t>
            </a:fld>
            <a:endParaRPr lang="en-GB" dirty="0"/>
          </a:p>
        </p:txBody>
      </p:sp>
      <p:pic>
        <p:nvPicPr>
          <p:cNvPr id="8" name="Content Placeholder 7" descr="pfJet_pt140.pn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 l="-1408" r="-1408"/>
          <a:stretch>
            <a:fillRect/>
          </a:stretch>
        </p:blipFill>
        <p:spPr>
          <a:xfrm>
            <a:off x="0" y="1600200"/>
            <a:ext cx="4038600" cy="4525963"/>
          </a:xfrm>
        </p:spPr>
      </p:pic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4561983" y="1600200"/>
            <a:ext cx="4582018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Strong magnetic field:</a:t>
            </a:r>
            <a:br>
              <a:rPr lang="en-GB" dirty="0" smtClean="0"/>
            </a:br>
            <a:r>
              <a:rPr lang="en-GB" dirty="0" smtClean="0"/>
              <a:t>3.8 T</a:t>
            </a:r>
          </a:p>
          <a:p>
            <a:r>
              <a:rPr lang="en-GB" dirty="0" smtClean="0"/>
              <a:t>ECAL radius 1.29 m</a:t>
            </a:r>
          </a:p>
          <a:p>
            <a:r>
              <a:rPr lang="en-GB" dirty="0" smtClean="0"/>
              <a:t>BxR = 4.9 T.m</a:t>
            </a:r>
          </a:p>
          <a:p>
            <a:pPr lvl="1"/>
            <a:r>
              <a:rPr lang="en-GB" dirty="0" smtClean="0"/>
              <a:t>ALEPH: 	1.5x1.8 = 2.7 T.m</a:t>
            </a:r>
          </a:p>
          <a:p>
            <a:pPr lvl="1"/>
            <a:r>
              <a:rPr lang="en-GB" dirty="0" smtClean="0"/>
              <a:t>ATLAS:  	2.0x1.2 = 2.4 T.m </a:t>
            </a:r>
          </a:p>
          <a:p>
            <a:pPr lvl="1"/>
            <a:r>
              <a:rPr lang="en-GB" dirty="0" smtClean="0"/>
              <a:t>CDF: 	1.5x1.5 = 2.25 T.m</a:t>
            </a:r>
          </a:p>
          <a:p>
            <a:pPr lvl="1"/>
            <a:r>
              <a:rPr lang="en-GB" dirty="0" smtClean="0"/>
              <a:t>DO: 		2.0x0.8 = 1.6 T.m</a:t>
            </a:r>
          </a:p>
          <a:p>
            <a:pPr lvl="1"/>
            <a:endParaRPr lang="en-GB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567155" y="5664498"/>
            <a:ext cx="1693251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PF Jet, </a:t>
            </a:r>
          </a:p>
          <a:p>
            <a:r>
              <a:rPr lang="en-GB" dirty="0" smtClean="0"/>
              <a:t>pT = 140 GeV/c</a:t>
            </a:r>
          </a:p>
          <a:p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-1671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>
                <a:solidFill>
                  <a:srgbClr val="FF0000"/>
                </a:solidFill>
              </a:rPr>
              <a:t>Recipe for a good particle flow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556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Latsis Symposium 2013</a:t>
            </a:r>
            <a:endParaRPr lang="en-GB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ABE4-F821-2C40-A480-3DF2E91E6F51}" type="slidenum">
              <a:rPr lang="en-GB" smtClean="0"/>
              <a:pPr/>
              <a:t>42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4650" y="272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Neutral/charged separation (1)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ECAL granularity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4294967295"/>
          </p:nvPr>
        </p:nvSpPr>
        <p:spPr>
          <a:xfrm>
            <a:off x="5973283" y="1600200"/>
            <a:ext cx="3170718" cy="4525963"/>
          </a:xfrm>
        </p:spPr>
        <p:txBody>
          <a:bodyPr/>
          <a:lstStyle/>
          <a:p>
            <a:r>
              <a:rPr lang="en-GB" dirty="0" smtClean="0"/>
              <a:t>A typical jet</a:t>
            </a:r>
          </a:p>
          <a:p>
            <a:pPr lvl="1"/>
            <a:r>
              <a:rPr lang="en-GB" dirty="0" smtClean="0"/>
              <a:t>pT = 50 GeV/c</a:t>
            </a:r>
          </a:p>
          <a:p>
            <a:r>
              <a:rPr lang="en-GB" dirty="0" smtClean="0"/>
              <a:t>Cell </a:t>
            </a:r>
            <a:r>
              <a:rPr lang="en-GB" dirty="0" smtClean="0"/>
              <a:t>size:</a:t>
            </a:r>
          </a:p>
          <a:p>
            <a:pPr lvl="1"/>
            <a:r>
              <a:rPr lang="en-GB" dirty="0" smtClean="0"/>
              <a:t>0.017x0.017</a:t>
            </a:r>
          </a:p>
          <a:p>
            <a:pPr>
              <a:buNone/>
            </a:pPr>
            <a:endParaRPr lang="en-GB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650" y="1733820"/>
            <a:ext cx="5598632" cy="4936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707626" y="4628985"/>
            <a:ext cx="1675236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Good!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924400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650" y="1749425"/>
            <a:ext cx="6332976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Latsis Symposium 2013</a:t>
            </a:r>
            <a:endParaRPr lang="en-GB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ABE4-F821-2C40-A480-3DF2E91E6F51}" type="slidenum">
              <a:rPr lang="en-GB" smtClean="0"/>
              <a:pPr/>
              <a:t>43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7465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Neutral/charged separation </a:t>
            </a:r>
            <a:r>
              <a:rPr lang="en-GB" b="1" dirty="0" smtClean="0">
                <a:solidFill>
                  <a:srgbClr val="FF0000"/>
                </a:solidFill>
              </a:rPr>
              <a:t>(2)</a:t>
            </a:r>
            <a:r>
              <a:rPr lang="en-GB" b="1" dirty="0" smtClean="0">
                <a:solidFill>
                  <a:srgbClr val="FF0000"/>
                </a:solidFill>
              </a:rPr>
              <a:t/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HCAL granularity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4294967295"/>
          </p:nvPr>
        </p:nvSpPr>
        <p:spPr>
          <a:xfrm>
            <a:off x="6056313" y="1600200"/>
            <a:ext cx="3087687" cy="4525963"/>
          </a:xfrm>
        </p:spPr>
        <p:txBody>
          <a:bodyPr/>
          <a:lstStyle/>
          <a:p>
            <a:r>
              <a:rPr lang="en-GB" dirty="0" smtClean="0"/>
              <a:t>A typical jet</a:t>
            </a:r>
          </a:p>
          <a:p>
            <a:pPr lvl="1"/>
            <a:r>
              <a:rPr lang="en-GB" dirty="0" smtClean="0"/>
              <a:t>pT = 50 GeV/c</a:t>
            </a:r>
          </a:p>
          <a:p>
            <a:r>
              <a:rPr lang="en-GB" dirty="0" smtClean="0"/>
              <a:t>Cell </a:t>
            </a:r>
            <a:r>
              <a:rPr lang="en-GB" dirty="0" smtClean="0"/>
              <a:t>size:</a:t>
            </a:r>
          </a:p>
          <a:p>
            <a:pPr lvl="1"/>
            <a:r>
              <a:rPr lang="en-GB" dirty="0" smtClean="0"/>
              <a:t>0.085x0.085</a:t>
            </a:r>
          </a:p>
          <a:p>
            <a:pPr lvl="1"/>
            <a:r>
              <a:rPr lang="en-GB" dirty="0" smtClean="0"/>
              <a:t>5 ECAL crystals</a:t>
            </a:r>
          </a:p>
          <a:p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011564" y="5011805"/>
            <a:ext cx="1675236" cy="70788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Bad…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023920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Latsis Symposium 2013</a:t>
            </a:r>
            <a:endParaRPr lang="en-GB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DABE4-F821-2C40-A480-3DF2E91E6F51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5" name="Picture 4" descr="Screen shot 2013-05-31 at 4.44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90" y="1107141"/>
            <a:ext cx="7374785" cy="49654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3897" y="97512"/>
            <a:ext cx="73639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Particle flow past and present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3" y="1122082"/>
            <a:ext cx="8815173" cy="496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61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Latsis Symposium 2013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smtClean="0"/>
              <a:t>page </a:t>
            </a:r>
            <a:fld id="{BDE78157-4CD9-8944-8EE9-4C7FE630753E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833897" y="97512"/>
            <a:ext cx="736395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Particle flow </a:t>
            </a:r>
            <a:r>
              <a:rPr lang="en-US" sz="3200" b="1" dirty="0" smtClean="0">
                <a:solidFill>
                  <a:srgbClr val="FF0000"/>
                </a:solidFill>
                <a:latin typeface="Arial"/>
                <a:cs typeface="Arial"/>
              </a:rPr>
              <a:t>and jets</a:t>
            </a:r>
            <a:endParaRPr lang="en-US" sz="3200" b="1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1500" y="1328963"/>
            <a:ext cx="4038600" cy="4525963"/>
            <a:chOff x="4944202" y="1328963"/>
            <a:chExt cx="4038600" cy="4525963"/>
          </a:xfrm>
        </p:grpSpPr>
        <p:pic>
          <p:nvPicPr>
            <p:cNvPr id="7" name="Content Placeholder 12" descr="pfJet_pt140.png"/>
            <p:cNvPicPr>
              <a:picLocks noChangeAspect="1"/>
            </p:cNvPicPr>
            <p:nvPr/>
          </p:nvPicPr>
          <p:blipFill>
            <a:blip r:embed="rId2"/>
            <a:srcRect l="-1408" r="-1408"/>
            <a:stretch>
              <a:fillRect/>
            </a:stretch>
          </p:blipFill>
          <p:spPr>
            <a:xfrm>
              <a:off x="4944202" y="1328963"/>
              <a:ext cx="4038600" cy="452596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206599" y="4995852"/>
              <a:ext cx="1804147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Transverse view (x-y plane)</a:t>
              </a:r>
              <a:endParaRPr lang="en-US" b="1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682288"/>
            <a:ext cx="8128000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57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Latsis Symposium 2013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8157-4CD9-8944-8EE9-4C7FE630753E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008015" y="4361469"/>
            <a:ext cx="5844601" cy="1754327"/>
          </a:xfrm>
          <a:prstGeom prst="rect">
            <a:avLst/>
          </a:prstGeom>
          <a:solidFill>
            <a:srgbClr val="FFFFFF"/>
          </a:solidFill>
          <a:ln w="12700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 smtClean="0"/>
              <a:t>Let’s consider for a moment a toy model for a calorimeter </a:t>
            </a:r>
          </a:p>
          <a:p>
            <a:endParaRPr lang="en-US" b="1" dirty="0" smtClean="0"/>
          </a:p>
          <a:p>
            <a:r>
              <a:rPr lang="en-US" b="1" dirty="0" smtClean="0"/>
              <a:t>Calorimeter response </a:t>
            </a:r>
            <a:r>
              <a:rPr lang="en-US" b="1" dirty="0"/>
              <a:t>R </a:t>
            </a:r>
            <a:r>
              <a:rPr lang="en-US" b="1" dirty="0" smtClean="0"/>
              <a:t>is: </a:t>
            </a:r>
            <a:endParaRPr lang="en-US" b="1" dirty="0"/>
          </a:p>
          <a:p>
            <a:r>
              <a:rPr lang="en-US" dirty="0"/>
              <a:t>R=1 for E=20 GeV</a:t>
            </a:r>
          </a:p>
          <a:p>
            <a:r>
              <a:rPr lang="en-US" dirty="0"/>
              <a:t>R&lt;1 for E&lt;20 GeV</a:t>
            </a:r>
          </a:p>
          <a:p>
            <a:r>
              <a:rPr lang="en-US" dirty="0" smtClean="0"/>
              <a:t>R&gt;1 </a:t>
            </a:r>
            <a:r>
              <a:rPr lang="en-US" dirty="0"/>
              <a:t>for E&gt;20 GeV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3897" y="97512"/>
            <a:ext cx="73639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Arial"/>
                <a:cs typeface="Arial"/>
              </a:rPr>
              <a:t>Calorimeter resolution: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Can Tracker </a:t>
            </a:r>
            <a:r>
              <a:rPr lang="en-US" sz="2400" b="1" dirty="0" smtClean="0">
                <a:solidFill>
                  <a:srgbClr val="FF0000"/>
                </a:solidFill>
                <a:latin typeface="Arial"/>
                <a:cs typeface="Arial"/>
              </a:rPr>
              <a:t>help Calorimeter also in this?</a:t>
            </a:r>
            <a:endParaRPr lang="en-US" sz="2400" b="1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4800" y="1295596"/>
            <a:ext cx="5375936" cy="1231459"/>
            <a:chOff x="304800" y="1295596"/>
            <a:chExt cx="5375936" cy="1231459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15655053"/>
                </p:ext>
              </p:extLst>
            </p:nvPr>
          </p:nvGraphicFramePr>
          <p:xfrm>
            <a:off x="968871" y="1951043"/>
            <a:ext cx="3243857" cy="576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9" name="Equation" r:id="rId3" imgW="1358900" imgH="241300" progId="Equation.3">
                    <p:embed/>
                  </p:oleObj>
                </mc:Choice>
                <mc:Fallback>
                  <p:oleObj name="Equation" r:id="rId3" imgW="13589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968871" y="1951043"/>
                          <a:ext cx="3243857" cy="5760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Box 9"/>
            <p:cNvSpPr txBox="1"/>
            <p:nvPr/>
          </p:nvSpPr>
          <p:spPr>
            <a:xfrm>
              <a:off x="304800" y="1295596"/>
              <a:ext cx="53759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Calorimeter (</a:t>
              </a:r>
              <a:r>
                <a:rPr lang="en-US" b="1" dirty="0" err="1" smtClean="0"/>
                <a:t>E</a:t>
              </a:r>
              <a:r>
                <a:rPr lang="en-US" b="1" baseline="-25000" dirty="0" err="1" smtClean="0"/>
                <a:t>ecal</a:t>
              </a:r>
              <a:r>
                <a:rPr lang="en-US" b="1" dirty="0" smtClean="0"/>
                <a:t> + </a:t>
              </a:r>
              <a:r>
                <a:rPr lang="en-US" b="1" dirty="0" err="1" smtClean="0"/>
                <a:t>E</a:t>
              </a:r>
              <a:r>
                <a:rPr lang="en-US" b="1" baseline="-25000" dirty="0" err="1" smtClean="0"/>
                <a:t>had</a:t>
              </a:r>
              <a:r>
                <a:rPr lang="en-US" b="1" dirty="0" smtClean="0"/>
                <a:t>) resolution to hadrons:</a:t>
              </a:r>
              <a:endParaRPr lang="en-US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13446" y="2527055"/>
            <a:ext cx="3399732" cy="1082471"/>
            <a:chOff x="213446" y="2527055"/>
            <a:chExt cx="3399732" cy="1082471"/>
          </a:xfrm>
        </p:grpSpPr>
        <p:sp>
          <p:nvSpPr>
            <p:cNvPr id="11" name="TextBox 10"/>
            <p:cNvSpPr txBox="1"/>
            <p:nvPr/>
          </p:nvSpPr>
          <p:spPr>
            <a:xfrm>
              <a:off x="213446" y="2963195"/>
              <a:ext cx="33997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For CMS, </a:t>
              </a:r>
            </a:p>
            <a:p>
              <a:r>
                <a:rPr lang="en-US" b="1" dirty="0" smtClean="0"/>
                <a:t>stochastic term </a:t>
              </a:r>
              <a:r>
                <a:rPr lang="en-US" dirty="0" smtClean="0"/>
                <a:t>a ≈ 110-120%  </a:t>
              </a:r>
              <a:endParaRPr lang="en-US" dirty="0"/>
            </a:p>
          </p:txBody>
        </p:sp>
        <p:cxnSp>
          <p:nvCxnSpPr>
            <p:cNvPr id="13" name="Straight Arrow Connector 12"/>
            <p:cNvCxnSpPr>
              <a:endCxn id="9" idx="2"/>
            </p:cNvCxnSpPr>
            <p:nvPr/>
          </p:nvCxnSpPr>
          <p:spPr>
            <a:xfrm flipV="1">
              <a:off x="1821744" y="2527055"/>
              <a:ext cx="769055" cy="769660"/>
            </a:xfrm>
            <a:prstGeom prst="straightConnector1">
              <a:avLst/>
            </a:prstGeom>
            <a:ln w="127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66700" y="3799666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Why is it so large and how can be reduced?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79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Date Placeholder 8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90" name="Footer Placeholder 8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Latsis Symposium 2013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8157-4CD9-8944-8EE9-4C7FE630753E}" type="slidenum">
              <a:rPr lang="en-GB" smtClean="0"/>
              <a:pPr/>
              <a:t>8</a:t>
            </a:fld>
            <a:endParaRPr lang="en-GB" dirty="0"/>
          </a:p>
        </p:txBody>
      </p:sp>
      <p:grpSp>
        <p:nvGrpSpPr>
          <p:cNvPr id="76" name="Group 75"/>
          <p:cNvGrpSpPr/>
          <p:nvPr/>
        </p:nvGrpSpPr>
        <p:grpSpPr>
          <a:xfrm>
            <a:off x="345610" y="4720590"/>
            <a:ext cx="3208067" cy="1712728"/>
            <a:chOff x="345610" y="4643622"/>
            <a:chExt cx="3208067" cy="1712728"/>
          </a:xfrm>
        </p:grpSpPr>
        <p:grpSp>
          <p:nvGrpSpPr>
            <p:cNvPr id="36" name="Group 35"/>
            <p:cNvGrpSpPr/>
            <p:nvPr/>
          </p:nvGrpSpPr>
          <p:grpSpPr>
            <a:xfrm>
              <a:off x="2437539" y="4643622"/>
              <a:ext cx="1116138" cy="1500838"/>
              <a:chOff x="2014182" y="4643622"/>
              <a:chExt cx="1116138" cy="1500838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H="1" flipV="1">
                <a:off x="2014182" y="4643622"/>
                <a:ext cx="12828" cy="1500838"/>
              </a:xfrm>
              <a:prstGeom prst="straightConnector1">
                <a:avLst/>
              </a:prstGeom>
              <a:ln w="28575" cmpd="sng"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/>
              <p:cNvSpPr txBox="1"/>
              <p:nvPr/>
            </p:nvSpPr>
            <p:spPr>
              <a:xfrm>
                <a:off x="2180960" y="5208039"/>
                <a:ext cx="9493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50 GeV parton</a:t>
                </a:r>
                <a:endParaRPr lang="en-US" b="1" dirty="0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 rot="16200000">
              <a:off x="-210714" y="5430695"/>
              <a:ext cx="14819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8000"/>
                  </a:solidFill>
                </a:rPr>
                <a:t>“true” energy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207112" y="3068352"/>
            <a:ext cx="3811731" cy="1822126"/>
            <a:chOff x="207112" y="2914416"/>
            <a:chExt cx="3811731" cy="1822126"/>
          </a:xfrm>
        </p:grpSpPr>
        <p:grpSp>
          <p:nvGrpSpPr>
            <p:cNvPr id="35" name="Group 34"/>
            <p:cNvGrpSpPr/>
            <p:nvPr/>
          </p:nvGrpSpPr>
          <p:grpSpPr>
            <a:xfrm>
              <a:off x="1260568" y="2964529"/>
              <a:ext cx="2758275" cy="1510998"/>
              <a:chOff x="795409" y="2591192"/>
              <a:chExt cx="2758275" cy="1510998"/>
            </a:xfrm>
          </p:grpSpPr>
          <p:cxnSp>
            <p:nvCxnSpPr>
              <p:cNvPr id="9" name="Straight Arrow Connector 8"/>
              <p:cNvCxnSpPr/>
              <p:nvPr/>
            </p:nvCxnSpPr>
            <p:spPr>
              <a:xfrm flipH="1" flipV="1">
                <a:off x="1398380" y="2591192"/>
                <a:ext cx="372047" cy="1128837"/>
              </a:xfrm>
              <a:prstGeom prst="straightConnector1">
                <a:avLst/>
              </a:prstGeom>
              <a:ln w="28575" cmpd="sng"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 flipV="1">
                <a:off x="2027010" y="2900588"/>
                <a:ext cx="1" cy="819440"/>
              </a:xfrm>
              <a:prstGeom prst="straightConnector1">
                <a:avLst/>
              </a:prstGeom>
              <a:ln w="28575" cmpd="sng"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2254836" y="2757952"/>
                <a:ext cx="522681" cy="962078"/>
              </a:xfrm>
              <a:prstGeom prst="straightConnector1">
                <a:avLst/>
              </a:prstGeom>
              <a:ln w="28575" cmpd="sng"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795409" y="3059205"/>
                <a:ext cx="949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20 GeV </a:t>
                </a:r>
                <a:endParaRPr lang="en-US" b="1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706280" y="3732858"/>
                <a:ext cx="949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1</a:t>
                </a:r>
                <a:r>
                  <a:rPr lang="en-US" b="1" dirty="0" smtClean="0"/>
                  <a:t>0 GeV </a:t>
                </a:r>
                <a:endParaRPr lang="en-US" b="1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2604324" y="3212086"/>
                <a:ext cx="949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20 GeV </a:t>
                </a:r>
                <a:endParaRPr lang="en-US" b="1" dirty="0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 rot="16200000">
              <a:off x="-380785" y="3502313"/>
              <a:ext cx="18221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90"/>
                  </a:solidFill>
                </a:rPr>
                <a:t>fragmentation/hadronization</a:t>
              </a:r>
              <a:endParaRPr lang="en-US" b="1" dirty="0">
                <a:solidFill>
                  <a:srgbClr val="000090"/>
                </a:solidFill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45611" y="1596580"/>
            <a:ext cx="3195452" cy="1622556"/>
            <a:chOff x="345611" y="1442644"/>
            <a:chExt cx="3195452" cy="1622556"/>
          </a:xfrm>
        </p:grpSpPr>
        <p:grpSp>
          <p:nvGrpSpPr>
            <p:cNvPr id="37" name="Group 36"/>
            <p:cNvGrpSpPr/>
            <p:nvPr/>
          </p:nvGrpSpPr>
          <p:grpSpPr>
            <a:xfrm>
              <a:off x="1462738" y="1656103"/>
              <a:ext cx="2078325" cy="1244150"/>
              <a:chOff x="1000679" y="1269938"/>
              <a:chExt cx="2078325" cy="124415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186699" y="1269938"/>
                <a:ext cx="346387" cy="1205802"/>
              </a:xfrm>
              <a:prstGeom prst="rect">
                <a:avLst/>
              </a:prstGeom>
              <a:solidFill>
                <a:srgbClr val="C0504D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2520933" y="1269938"/>
                <a:ext cx="346387" cy="1205802"/>
              </a:xfrm>
              <a:prstGeom prst="rect">
                <a:avLst/>
              </a:prstGeom>
              <a:solidFill>
                <a:srgbClr val="C0504D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869962" y="1617820"/>
                <a:ext cx="346387" cy="857920"/>
              </a:xfrm>
              <a:prstGeom prst="rect">
                <a:avLst/>
              </a:prstGeom>
              <a:solidFill>
                <a:srgbClr val="C0504D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000679" y="1829409"/>
                <a:ext cx="7440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20 GeV  </a:t>
                </a:r>
                <a:endParaRPr lang="en-US" b="1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334914" y="1848583"/>
                <a:ext cx="7440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20 GeV  </a:t>
                </a:r>
                <a:endParaRPr lang="en-US" b="1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731938" y="1867757"/>
                <a:ext cx="6062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5 GeV  </a:t>
                </a:r>
                <a:endParaRPr lang="en-US" b="1" dirty="0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 rot="16200000">
              <a:off x="-281001" y="2069256"/>
              <a:ext cx="1622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calorimeter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07111" y="615738"/>
            <a:ext cx="3333952" cy="1237402"/>
            <a:chOff x="207111" y="590082"/>
            <a:chExt cx="3333952" cy="1237402"/>
          </a:xfrm>
        </p:grpSpPr>
        <p:grpSp>
          <p:nvGrpSpPr>
            <p:cNvPr id="61" name="Group 60"/>
            <p:cNvGrpSpPr/>
            <p:nvPr/>
          </p:nvGrpSpPr>
          <p:grpSpPr>
            <a:xfrm>
              <a:off x="1395152" y="802801"/>
              <a:ext cx="2145911" cy="806486"/>
              <a:chOff x="1395152" y="802801"/>
              <a:chExt cx="2145911" cy="806486"/>
            </a:xfrm>
          </p:grpSpPr>
          <p:sp>
            <p:nvSpPr>
              <p:cNvPr id="33" name="Left Bracket 32"/>
              <p:cNvSpPr/>
              <p:nvPr/>
            </p:nvSpPr>
            <p:spPr>
              <a:xfrm rot="16200000" flipH="1">
                <a:off x="2330468" y="398692"/>
                <a:ext cx="275279" cy="2145911"/>
              </a:xfrm>
              <a:prstGeom prst="leftBracket">
                <a:avLst/>
              </a:prstGeom>
              <a:ln w="12700" cmpd="sng">
                <a:solidFill>
                  <a:srgbClr val="000000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468936" y="802801"/>
                <a:ext cx="19628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45 GeV</a:t>
                </a:r>
                <a:endParaRPr lang="en-US" b="1" dirty="0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 rot="16200000">
              <a:off x="-88424" y="885617"/>
              <a:ext cx="12374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measured energy</a:t>
              </a:r>
              <a:endParaRPr lang="en-US" b="1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527822" y="4714301"/>
            <a:ext cx="1116138" cy="1500838"/>
            <a:chOff x="2014182" y="4643622"/>
            <a:chExt cx="1116138" cy="1500838"/>
          </a:xfrm>
        </p:grpSpPr>
        <p:cxnSp>
          <p:nvCxnSpPr>
            <p:cNvPr id="44" name="Straight Arrow Connector 43"/>
            <p:cNvCxnSpPr/>
            <p:nvPr/>
          </p:nvCxnSpPr>
          <p:spPr>
            <a:xfrm flipH="1" flipV="1">
              <a:off x="2014182" y="4643622"/>
              <a:ext cx="12828" cy="1500838"/>
            </a:xfrm>
            <a:prstGeom prst="straightConnector1">
              <a:avLst/>
            </a:prstGeom>
            <a:ln w="28575" cmpd="sng"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2180960" y="5208039"/>
              <a:ext cx="9493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50 GeV parton</a:t>
              </a:r>
              <a:endParaRPr lang="en-US" b="1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394460" y="2964198"/>
            <a:ext cx="1860231" cy="1510998"/>
            <a:chOff x="795409" y="2591192"/>
            <a:chExt cx="1860231" cy="1510998"/>
          </a:xfrm>
        </p:grpSpPr>
        <p:cxnSp>
          <p:nvCxnSpPr>
            <p:cNvPr id="47" name="Straight Arrow Connector 46"/>
            <p:cNvCxnSpPr/>
            <p:nvPr/>
          </p:nvCxnSpPr>
          <p:spPr>
            <a:xfrm flipH="1" flipV="1">
              <a:off x="1398380" y="2591192"/>
              <a:ext cx="372047" cy="1128837"/>
            </a:xfrm>
            <a:prstGeom prst="straightConnector1">
              <a:avLst/>
            </a:prstGeom>
            <a:ln w="28575" cmpd="sng"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 flipV="1">
              <a:off x="2027010" y="2900588"/>
              <a:ext cx="1" cy="819440"/>
            </a:xfrm>
            <a:prstGeom prst="straightConnector1">
              <a:avLst/>
            </a:prstGeom>
            <a:ln w="28575" cmpd="sng"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795409" y="3059205"/>
              <a:ext cx="949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3</a:t>
              </a:r>
              <a:r>
                <a:rPr lang="en-US" b="1" dirty="0" smtClean="0"/>
                <a:t>0 GeV </a:t>
              </a:r>
              <a:endParaRPr lang="en-US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706280" y="3732858"/>
              <a:ext cx="949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20 GeV </a:t>
              </a:r>
              <a:endParaRPr lang="en-US" b="1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701995" y="1644609"/>
            <a:ext cx="1337549" cy="1244150"/>
            <a:chOff x="1000679" y="1269938"/>
            <a:chExt cx="1337549" cy="1244150"/>
          </a:xfrm>
        </p:grpSpPr>
        <p:sp>
          <p:nvSpPr>
            <p:cNvPr id="54" name="Rectangle 53"/>
            <p:cNvSpPr/>
            <p:nvPr/>
          </p:nvSpPr>
          <p:spPr>
            <a:xfrm>
              <a:off x="1186699" y="1269938"/>
              <a:ext cx="346387" cy="1205802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869962" y="1617820"/>
              <a:ext cx="346387" cy="857920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000679" y="1829409"/>
              <a:ext cx="7440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35 GeV  </a:t>
              </a:r>
              <a:endParaRPr lang="en-US" b="1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731938" y="1867757"/>
              <a:ext cx="606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20 GeV  </a:t>
              </a:r>
              <a:endParaRPr lang="en-US" b="1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407289" y="860062"/>
            <a:ext cx="1814865" cy="806486"/>
            <a:chOff x="1395152" y="802801"/>
            <a:chExt cx="2145911" cy="806486"/>
          </a:xfrm>
        </p:grpSpPr>
        <p:sp>
          <p:nvSpPr>
            <p:cNvPr id="64" name="Left Bracket 63"/>
            <p:cNvSpPr/>
            <p:nvPr/>
          </p:nvSpPr>
          <p:spPr>
            <a:xfrm rot="16200000" flipH="1">
              <a:off x="2330468" y="398692"/>
              <a:ext cx="275279" cy="2145911"/>
            </a:xfrm>
            <a:prstGeom prst="leftBracket">
              <a:avLst/>
            </a:prstGeom>
            <a:ln w="12700" cmpd="sng">
              <a:solidFill>
                <a:srgbClr val="00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468936" y="802801"/>
              <a:ext cx="1962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55 GeV</a:t>
              </a:r>
              <a:endParaRPr lang="en-US" b="1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7594876" y="3329587"/>
            <a:ext cx="679947" cy="1034888"/>
            <a:chOff x="7594876" y="3329587"/>
            <a:chExt cx="679947" cy="1034888"/>
          </a:xfrm>
        </p:grpSpPr>
        <p:cxnSp>
          <p:nvCxnSpPr>
            <p:cNvPr id="67" name="Straight Arrow Connector 66"/>
            <p:cNvCxnSpPr/>
            <p:nvPr/>
          </p:nvCxnSpPr>
          <p:spPr>
            <a:xfrm flipH="1" flipV="1">
              <a:off x="7851667" y="3954755"/>
              <a:ext cx="2" cy="409720"/>
            </a:xfrm>
            <a:prstGeom prst="straightConnector1">
              <a:avLst/>
            </a:prstGeom>
            <a:ln w="28575" cmpd="sng"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 flipH="1" flipV="1">
              <a:off x="7989475" y="3586478"/>
              <a:ext cx="24104" cy="771288"/>
            </a:xfrm>
            <a:prstGeom prst="straightConnector1">
              <a:avLst/>
            </a:prstGeom>
            <a:ln w="28575" cmpd="sng"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 flipV="1">
              <a:off x="8165978" y="3801543"/>
              <a:ext cx="108845" cy="556222"/>
            </a:xfrm>
            <a:prstGeom prst="straightConnector1">
              <a:avLst/>
            </a:prstGeom>
            <a:ln w="28575" cmpd="sng"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 flipH="1" flipV="1">
              <a:off x="7594876" y="3329587"/>
              <a:ext cx="120530" cy="1034888"/>
            </a:xfrm>
            <a:prstGeom prst="straightConnector1">
              <a:avLst/>
            </a:prstGeom>
            <a:ln w="28575" cmpd="sng">
              <a:solidFill>
                <a:srgbClr val="00009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6846460" y="879453"/>
            <a:ext cx="1814865" cy="768002"/>
            <a:chOff x="1395152" y="802801"/>
            <a:chExt cx="2145911" cy="768002"/>
          </a:xfrm>
        </p:grpSpPr>
        <p:sp>
          <p:nvSpPr>
            <p:cNvPr id="87" name="Left Bracket 86"/>
            <p:cNvSpPr/>
            <p:nvPr/>
          </p:nvSpPr>
          <p:spPr>
            <a:xfrm rot="16200000" flipH="1">
              <a:off x="2330468" y="360208"/>
              <a:ext cx="275279" cy="2145911"/>
            </a:xfrm>
            <a:prstGeom prst="leftBracket">
              <a:avLst/>
            </a:prstGeom>
            <a:ln w="12700" cmpd="sng">
              <a:solidFill>
                <a:srgbClr val="00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468936" y="802801"/>
              <a:ext cx="1962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40 GeV</a:t>
              </a:r>
              <a:endParaRPr lang="en-US" b="1" dirty="0"/>
            </a:p>
          </p:txBody>
        </p:sp>
      </p:grpSp>
      <p:sp>
        <p:nvSpPr>
          <p:cNvPr id="91" name="TextBox 90"/>
          <p:cNvSpPr txBox="1"/>
          <p:nvPr/>
        </p:nvSpPr>
        <p:spPr>
          <a:xfrm>
            <a:off x="833897" y="97512"/>
            <a:ext cx="7363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Calorimeter resolution &amp; response: fragmentation</a:t>
            </a:r>
          </a:p>
        </p:txBody>
      </p:sp>
      <p:grpSp>
        <p:nvGrpSpPr>
          <p:cNvPr id="96" name="Group 95"/>
          <p:cNvGrpSpPr/>
          <p:nvPr/>
        </p:nvGrpSpPr>
        <p:grpSpPr>
          <a:xfrm>
            <a:off x="6944411" y="2229403"/>
            <a:ext cx="1678092" cy="734795"/>
            <a:chOff x="6944411" y="2229403"/>
            <a:chExt cx="1678092" cy="734795"/>
          </a:xfrm>
        </p:grpSpPr>
        <p:sp>
          <p:nvSpPr>
            <p:cNvPr id="92" name="Rectangle 91"/>
            <p:cNvSpPr/>
            <p:nvPr/>
          </p:nvSpPr>
          <p:spPr>
            <a:xfrm>
              <a:off x="6944411" y="2229403"/>
              <a:ext cx="346387" cy="687684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7443198" y="2578167"/>
              <a:ext cx="346387" cy="373006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851669" y="2394833"/>
              <a:ext cx="346387" cy="569365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8276116" y="2569720"/>
              <a:ext cx="346387" cy="373006"/>
            </a:xfrm>
            <a:prstGeom prst="rect">
              <a:avLst/>
            </a:prstGeom>
            <a:solidFill>
              <a:srgbClr val="C0504D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7989475" y="4736542"/>
            <a:ext cx="1054121" cy="1500838"/>
            <a:chOff x="7989475" y="4736542"/>
            <a:chExt cx="1054121" cy="1500838"/>
          </a:xfrm>
        </p:grpSpPr>
        <p:cxnSp>
          <p:nvCxnSpPr>
            <p:cNvPr id="66" name="Straight Arrow Connector 65"/>
            <p:cNvCxnSpPr/>
            <p:nvPr/>
          </p:nvCxnSpPr>
          <p:spPr>
            <a:xfrm flipH="1" flipV="1">
              <a:off x="7989475" y="4736542"/>
              <a:ext cx="12828" cy="1500838"/>
            </a:xfrm>
            <a:prstGeom prst="straightConnector1">
              <a:avLst/>
            </a:prstGeom>
            <a:ln w="28575" cmpd="sng"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/>
          </p:nvSpPr>
          <p:spPr>
            <a:xfrm>
              <a:off x="8094236" y="5431118"/>
              <a:ext cx="9493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50 GeV parton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213823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Boris Mangano</a:t>
            </a:r>
            <a:endParaRPr lang="en-GB" dirty="0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Latsis Symposium 2013</a:t>
            </a:r>
            <a:endParaRPr lang="en-GB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78157-4CD9-8944-8EE9-4C7FE630753E}" type="slidenum">
              <a:rPr lang="en-GB" smtClean="0"/>
              <a:pPr/>
              <a:t>9</a:t>
            </a:fld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345610" y="4720590"/>
            <a:ext cx="3208067" cy="1712728"/>
            <a:chOff x="345610" y="4643622"/>
            <a:chExt cx="3208067" cy="1712728"/>
          </a:xfrm>
        </p:grpSpPr>
        <p:grpSp>
          <p:nvGrpSpPr>
            <p:cNvPr id="4" name="Group 3"/>
            <p:cNvGrpSpPr/>
            <p:nvPr/>
          </p:nvGrpSpPr>
          <p:grpSpPr>
            <a:xfrm>
              <a:off x="2437539" y="4643622"/>
              <a:ext cx="1116138" cy="1500838"/>
              <a:chOff x="2014182" y="4643622"/>
              <a:chExt cx="1116138" cy="1500838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H="1" flipV="1">
                <a:off x="2014182" y="4643622"/>
                <a:ext cx="12828" cy="1500838"/>
              </a:xfrm>
              <a:prstGeom prst="straightConnector1">
                <a:avLst/>
              </a:prstGeom>
              <a:ln w="28575" cmpd="sng">
                <a:solidFill>
                  <a:srgbClr val="008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TextBox 7"/>
              <p:cNvSpPr txBox="1"/>
              <p:nvPr/>
            </p:nvSpPr>
            <p:spPr>
              <a:xfrm>
                <a:off x="2180960" y="5208039"/>
                <a:ext cx="9493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50 GeV parton</a:t>
                </a:r>
                <a:endParaRPr lang="en-US" b="1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 rot="16200000">
              <a:off x="-210714" y="5430695"/>
              <a:ext cx="14819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8000"/>
                  </a:solidFill>
                </a:rPr>
                <a:t>“true” energy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07112" y="3068352"/>
            <a:ext cx="3811731" cy="1822126"/>
            <a:chOff x="207112" y="2914416"/>
            <a:chExt cx="3811731" cy="1822126"/>
          </a:xfrm>
        </p:grpSpPr>
        <p:grpSp>
          <p:nvGrpSpPr>
            <p:cNvPr id="10" name="Group 9"/>
            <p:cNvGrpSpPr/>
            <p:nvPr/>
          </p:nvGrpSpPr>
          <p:grpSpPr>
            <a:xfrm>
              <a:off x="1260568" y="2964529"/>
              <a:ext cx="2758275" cy="1510998"/>
              <a:chOff x="795409" y="2591192"/>
              <a:chExt cx="2758275" cy="1510998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H="1" flipV="1">
                <a:off x="1398380" y="2591192"/>
                <a:ext cx="372047" cy="1128837"/>
              </a:xfrm>
              <a:prstGeom prst="straightConnector1">
                <a:avLst/>
              </a:prstGeom>
              <a:ln w="28575" cmpd="sng"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H="1" flipV="1">
                <a:off x="2027010" y="2900588"/>
                <a:ext cx="1" cy="819440"/>
              </a:xfrm>
              <a:prstGeom prst="straightConnector1">
                <a:avLst/>
              </a:prstGeom>
              <a:ln w="28575" cmpd="sng"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2254836" y="2757952"/>
                <a:ext cx="522681" cy="962078"/>
              </a:xfrm>
              <a:prstGeom prst="straightConnector1">
                <a:avLst/>
              </a:prstGeom>
              <a:ln w="28575" cmpd="sng">
                <a:solidFill>
                  <a:srgbClr val="00009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795409" y="3059205"/>
                <a:ext cx="949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20 GeV </a:t>
                </a:r>
                <a:endParaRPr lang="en-US" b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706280" y="3732858"/>
                <a:ext cx="949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1</a:t>
                </a:r>
                <a:r>
                  <a:rPr lang="en-US" b="1" dirty="0" smtClean="0"/>
                  <a:t>0 GeV </a:t>
                </a:r>
                <a:endParaRPr lang="en-US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604324" y="3212086"/>
                <a:ext cx="949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20 GeV </a:t>
                </a:r>
                <a:endParaRPr lang="en-US" b="1" dirty="0"/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 rot="16200000">
              <a:off x="-380785" y="3502313"/>
              <a:ext cx="18221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90"/>
                  </a:solidFill>
                </a:rPr>
                <a:t>fragmentation/hadronization</a:t>
              </a:r>
              <a:endParaRPr lang="en-US" b="1" dirty="0">
                <a:solidFill>
                  <a:srgbClr val="000090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5611" y="1596580"/>
            <a:ext cx="3195452" cy="1622556"/>
            <a:chOff x="345611" y="1442644"/>
            <a:chExt cx="3195452" cy="1622556"/>
          </a:xfrm>
        </p:grpSpPr>
        <p:grpSp>
          <p:nvGrpSpPr>
            <p:cNvPr id="19" name="Group 18"/>
            <p:cNvGrpSpPr/>
            <p:nvPr/>
          </p:nvGrpSpPr>
          <p:grpSpPr>
            <a:xfrm>
              <a:off x="1462738" y="1656103"/>
              <a:ext cx="2078325" cy="1244150"/>
              <a:chOff x="1000679" y="1269938"/>
              <a:chExt cx="2078325" cy="124415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186699" y="1269938"/>
                <a:ext cx="346387" cy="1205802"/>
              </a:xfrm>
              <a:prstGeom prst="rect">
                <a:avLst/>
              </a:prstGeom>
              <a:solidFill>
                <a:srgbClr val="C0504D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2520933" y="1269938"/>
                <a:ext cx="346387" cy="1205802"/>
              </a:xfrm>
              <a:prstGeom prst="rect">
                <a:avLst/>
              </a:prstGeom>
              <a:solidFill>
                <a:srgbClr val="C0504D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869962" y="1617820"/>
                <a:ext cx="346387" cy="857920"/>
              </a:xfrm>
              <a:prstGeom prst="rect">
                <a:avLst/>
              </a:prstGeom>
              <a:solidFill>
                <a:srgbClr val="C0504D"/>
              </a:solidFill>
              <a:ln w="381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000679" y="1829409"/>
                <a:ext cx="7440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20 GeV  </a:t>
                </a:r>
                <a:endParaRPr lang="en-US" b="1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334914" y="1848583"/>
                <a:ext cx="7440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20 GeV  </a:t>
                </a:r>
                <a:endParaRPr lang="en-US" b="1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731938" y="1867757"/>
                <a:ext cx="60629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5 GeV  </a:t>
                </a:r>
                <a:endParaRPr lang="en-US" b="1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 rot="16200000">
              <a:off x="-281001" y="2069256"/>
              <a:ext cx="1622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calorimeter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07111" y="590082"/>
            <a:ext cx="3333952" cy="1237402"/>
            <a:chOff x="207111" y="590082"/>
            <a:chExt cx="3333952" cy="1237402"/>
          </a:xfrm>
        </p:grpSpPr>
        <p:grpSp>
          <p:nvGrpSpPr>
            <p:cNvPr id="28" name="Group 27"/>
            <p:cNvGrpSpPr/>
            <p:nvPr/>
          </p:nvGrpSpPr>
          <p:grpSpPr>
            <a:xfrm>
              <a:off x="1395152" y="802801"/>
              <a:ext cx="2145911" cy="806486"/>
              <a:chOff x="1395152" y="802801"/>
              <a:chExt cx="2145911" cy="806486"/>
            </a:xfrm>
          </p:grpSpPr>
          <p:sp>
            <p:nvSpPr>
              <p:cNvPr id="30" name="Left Bracket 29"/>
              <p:cNvSpPr/>
              <p:nvPr/>
            </p:nvSpPr>
            <p:spPr>
              <a:xfrm rot="16200000" flipH="1">
                <a:off x="2330468" y="398692"/>
                <a:ext cx="275279" cy="2145911"/>
              </a:xfrm>
              <a:prstGeom prst="leftBracket">
                <a:avLst/>
              </a:prstGeom>
              <a:ln w="12700" cmpd="sng">
                <a:solidFill>
                  <a:srgbClr val="000000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468936" y="802801"/>
                <a:ext cx="19628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45 GeV</a:t>
                </a:r>
                <a:endParaRPr lang="en-US" b="1" dirty="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 rot="16200000">
              <a:off x="-88424" y="885617"/>
              <a:ext cx="12374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measured energy</a:t>
              </a:r>
              <a:endParaRPr lang="en-US" b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62598" y="3219136"/>
            <a:ext cx="332420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Measured jet energy depends on how the parton fragment</a:t>
            </a:r>
            <a:endParaRPr lang="en-US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833897" y="97512"/>
            <a:ext cx="7363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Calorimeter resolution &amp; response: fragmentation</a:t>
            </a:r>
          </a:p>
        </p:txBody>
      </p:sp>
    </p:spTree>
    <p:extLst>
      <p:ext uri="{BB962C8B-B14F-4D97-AF65-F5344CB8AC3E}">
        <p14:creationId xmlns:p14="http://schemas.microsoft.com/office/powerpoint/2010/main" val="571379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810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rgbClr val="000000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16619</TotalTime>
  <Words>1322</Words>
  <Application>Microsoft Macintosh PowerPoint</Application>
  <PresentationFormat>On-screen Show (4:3)</PresentationFormat>
  <Paragraphs>445</Paragraphs>
  <Slides>43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Equation</vt:lpstr>
      <vt:lpstr>The CMS Particle Flow algorithm in CMS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 slides</vt:lpstr>
      <vt:lpstr>Backup slides  on  cluster-track linking</vt:lpstr>
      <vt:lpstr>Linking – ECAL view</vt:lpstr>
      <vt:lpstr>Linking – HCAL view</vt:lpstr>
      <vt:lpstr>Links and blocks</vt:lpstr>
      <vt:lpstr>Charged hadrons, overlapping neutrals</vt:lpstr>
      <vt:lpstr>Charged+neutrals: E ≈ p</vt:lpstr>
      <vt:lpstr>Charged+neutrals: E &gt; p  </vt:lpstr>
      <vt:lpstr>Backup slides  on  tracker/tracking</vt:lpstr>
      <vt:lpstr>PowerPoint Presentation</vt:lpstr>
      <vt:lpstr>PowerPoint Presentation</vt:lpstr>
      <vt:lpstr>Tracking</vt:lpstr>
      <vt:lpstr>Backup slides  on  PF clustering</vt:lpstr>
      <vt:lpstr>PF Clustering</vt:lpstr>
      <vt:lpstr>PF Clustering</vt:lpstr>
      <vt:lpstr>Other Backup slides  </vt:lpstr>
      <vt:lpstr>PowerPoint Presentation</vt:lpstr>
      <vt:lpstr>PowerPoint Presentation</vt:lpstr>
      <vt:lpstr>Jets : η and ϕ Resolution</vt:lpstr>
      <vt:lpstr>Recipe for a good particle flow</vt:lpstr>
      <vt:lpstr>PowerPoint Presentation</vt:lpstr>
      <vt:lpstr>Neutral/charged separation (1) ECAL granularity</vt:lpstr>
      <vt:lpstr>Neutral/charged separation (2) HCAL granularity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Colin Bernet</dc:creator>
  <cp:lastModifiedBy>Boris Mangano</cp:lastModifiedBy>
  <cp:revision>144</cp:revision>
  <dcterms:created xsi:type="dcterms:W3CDTF">2011-09-22T16:39:31Z</dcterms:created>
  <dcterms:modified xsi:type="dcterms:W3CDTF">2013-06-03T22:06:39Z</dcterms:modified>
</cp:coreProperties>
</file>